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>
        <p:scale>
          <a:sx n="66" d="100"/>
          <a:sy n="66" d="100"/>
        </p:scale>
        <p:origin x="-4494" y="-8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990600"/>
            <a:ext cx="31089600" cy="2514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6400800" y="3588603"/>
            <a:ext cx="31089600" cy="830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852160"/>
            <a:ext cx="12801600" cy="1219200"/>
          </a:xfrm>
          <a:prstGeom prst="round1Rect">
            <a:avLst/>
          </a:prstGeom>
          <a:solidFill>
            <a:schemeClr val="accent2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143000" y="7071360"/>
            <a:ext cx="12801600" cy="6858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5032736"/>
            <a:ext cx="12801600" cy="1219200"/>
          </a:xfrm>
          <a:prstGeom prst="round1Rect">
            <a:avLst/>
          </a:prstGeom>
          <a:solidFill>
            <a:schemeClr val="accent3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251936"/>
            <a:ext cx="12801600" cy="9088165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5831800"/>
            <a:ext cx="12801600" cy="1219200"/>
          </a:xfrm>
          <a:prstGeom prst="round1Rect">
            <a:avLst/>
          </a:prstGeom>
          <a:solidFill>
            <a:schemeClr val="accent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852160"/>
            <a:ext cx="12801600" cy="1219200"/>
          </a:xfrm>
          <a:prstGeom prst="round1Rect">
            <a:avLst/>
          </a:prstGeom>
          <a:solidFill>
            <a:schemeClr val="accent5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071360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1948160"/>
            <a:ext cx="12801600" cy="6172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5544800" y="23469600"/>
            <a:ext cx="12801600" cy="1752600"/>
          </a:xfrm>
        </p:spPr>
        <p:txBody>
          <a:bodyPr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583180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85216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071360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5837408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831800"/>
            <a:ext cx="12801600" cy="1219200"/>
          </a:xfrm>
          <a:prstGeom prst="round1Rect">
            <a:avLst/>
          </a:prstGeom>
          <a:solidFill>
            <a:schemeClr val="accent1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32" name="Instructions"/>
          <p:cNvSpPr/>
          <p:nvPr userDrawn="1"/>
        </p:nvSpPr>
        <p:spPr>
          <a:xfrm>
            <a:off x="43891200" y="2552699"/>
            <a:ext cx="12447270" cy="3291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t"/>
          <a:lstStyle/>
          <a:p>
            <a:pPr lvl="0">
              <a:spcBef>
                <a:spcPts val="1200"/>
              </a:spcBef>
            </a:pPr>
            <a:r>
              <a:rPr sz="9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Printing:</a:t>
            </a:r>
          </a:p>
          <a:p>
            <a:pPr lvl="0">
              <a:spcBef>
                <a:spcPts val="1200"/>
              </a:spcBef>
            </a:pP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This poster is 48” wide by 36” high. It’s designed to be printed on a large-format printer.</a:t>
            </a:r>
          </a:p>
          <a:p>
            <a:pPr lvl="0">
              <a:spcBef>
                <a:spcPts val="300"/>
              </a:spcBef>
            </a:pPr>
            <a:endParaRPr sz="60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0"/>
              </a:spcBef>
            </a:pPr>
            <a:r>
              <a:rPr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Customizing the Content:</a:t>
            </a:r>
          </a:p>
          <a:p>
            <a:pPr lvl="0">
              <a:spcBef>
                <a:spcPts val="1200"/>
              </a:spcBef>
            </a:pP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placeholders in this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poster 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are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formatted for you.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</a:t>
            </a:r>
            <a:r>
              <a:rPr lang="en-US" sz="6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 the placeholders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add text, or c</a:t>
            </a:r>
            <a:r>
              <a:rPr lang="en-US" sz="6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lick an icon to add a table, chart, SmartArt graphic, picture or multimedia file.</a:t>
            </a:r>
          </a:p>
          <a:p>
            <a:pPr lvl="0">
              <a:spcBef>
                <a:spcPts val="2400"/>
              </a:spcBef>
            </a:pP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add or remove bullet points from text, just click the Bullets button on the Home tab.</a:t>
            </a:r>
          </a:p>
          <a:p>
            <a:pPr lvl="0">
              <a:spcBef>
                <a:spcPts val="2400"/>
              </a:spcBef>
            </a:pP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If you need more placeholders for titles,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content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or body text, just make a copy of what you need and drag it into place. PowerPoint’s Smart Guides will help you align it with everything else.</a:t>
            </a:r>
          </a:p>
          <a:p>
            <a:pPr lvl="0">
              <a:spcBef>
                <a:spcPts val="2400"/>
              </a:spcBef>
            </a:pP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Want to use your own pictures instead of ours? No problem! Just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right-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 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and choose Change Picture. Maintain the</a:t>
            </a:r>
            <a:r>
              <a:rPr lang="en-US" sz="6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proportion of pictures as you r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esize</a:t>
            </a:r>
            <a:r>
              <a:rPr lang="en-US" sz="6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by dragging a corner.</a:t>
            </a:r>
            <a:endParaRPr sz="66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0"/>
            <a:ext cx="43891200" cy="502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0" y="990600"/>
            <a:ext cx="31089600" cy="251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6019800"/>
            <a:ext cx="31089600" cy="2362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8520" y="32114698"/>
            <a:ext cx="218541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87268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7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781" y="14540346"/>
            <a:ext cx="14294761" cy="11045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012" y="17455741"/>
            <a:ext cx="12588640" cy="91409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1756" y="12952290"/>
            <a:ext cx="12801599" cy="960984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0" y="1"/>
            <a:ext cx="43891200" cy="50995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 smtClean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771252"/>
            <a:ext cx="3751364" cy="349406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0" y="990600"/>
            <a:ext cx="31089600" cy="1494627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000000"/>
                </a:solidFill>
                <a:latin typeface="Century Gothic" panose="020B0502020202020204" pitchFamily="34" charset="0"/>
              </a:rPr>
              <a:t>Futures of Oklahoma </a:t>
            </a:r>
            <a:r>
              <a:rPr lang="en-US" sz="9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City – A Scenario Analysis </a:t>
            </a:r>
            <a:endParaRPr lang="en-US" sz="9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6"/>
          </p:nvPr>
        </p:nvSpPr>
        <p:spPr>
          <a:xfrm>
            <a:off x="6551598" y="2719188"/>
            <a:ext cx="31089600" cy="2639506"/>
          </a:xfrm>
        </p:spPr>
        <p:txBody>
          <a:bodyPr/>
          <a:lstStyle/>
          <a:p>
            <a:pPr algn="ctr"/>
            <a:r>
              <a:rPr lang="de-DE" sz="5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Claude Buerger and Jennifer </a:t>
            </a:r>
            <a:r>
              <a:rPr lang="de-DE" sz="5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Koch</a:t>
            </a:r>
          </a:p>
          <a:p>
            <a:pPr algn="ctr"/>
            <a:endParaRPr lang="de-DE" sz="1600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DE" sz="4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Department of Geography and </a:t>
            </a:r>
            <a:r>
              <a:rPr lang="de-DE" sz="4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Environmental </a:t>
            </a:r>
            <a:r>
              <a:rPr lang="de-DE" sz="4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Sustainability</a:t>
            </a:r>
          </a:p>
          <a:p>
            <a:pPr algn="ctr"/>
            <a:r>
              <a:rPr lang="de-DE" sz="4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University of Oklahoma</a:t>
            </a:r>
            <a:endParaRPr lang="en-US" sz="4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262532" y="5852160"/>
            <a:ext cx="12801600" cy="121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background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/>
          </p:nvPr>
        </p:nvSpPr>
        <p:spPr>
          <a:xfrm>
            <a:off x="1262531" y="7032914"/>
            <a:ext cx="12801600" cy="4014979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Oklahoma City-Shawnee Combined Statistical Area represents the biggest urban area in Oklahoma. It contains numerous urban areas alongside natural areas that represent, among others, economic opportunities, agriculture, and leisure opportunities.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What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are potential problems facing Oklahoma?</a:t>
            </a:r>
          </a:p>
          <a:p>
            <a:pPr marL="0" lvl="1" algn="just">
              <a:spcBef>
                <a:spcPts val="0"/>
              </a:spcBef>
              <a:buClrTx/>
            </a:pP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Changing Climate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lvl="1" algn="just">
              <a:spcBef>
                <a:spcPts val="0"/>
              </a:spcBef>
              <a:buClrTx/>
            </a:pP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Density –Where will people choose to live?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lvl="1" algn="just">
              <a:spcBef>
                <a:spcPts val="0"/>
              </a:spcBef>
              <a:buClrTx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Shift in patterns of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living –How will people live?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142967" y="27175043"/>
            <a:ext cx="12801600" cy="1219200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Metrics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6"/>
          </p:nvPr>
        </p:nvSpPr>
        <p:spPr>
          <a:xfrm>
            <a:off x="1142967" y="28394243"/>
            <a:ext cx="12801600" cy="3828032"/>
          </a:xfrm>
        </p:spPr>
        <p:txBody>
          <a:bodyPr>
            <a:noAutofit/>
          </a:bodyPr>
          <a:lstStyle/>
          <a:p>
            <a:pPr marL="0" indent="0" algn="just">
              <a:buClrTx/>
              <a:buNone/>
            </a:pP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We are using several metrics to analyze the output of the FUTURES Model regarding spatial configuration. The implementation of these metrics is based on the FRAGSTATS documentation [2]. We are using the following metrics:</a:t>
            </a:r>
          </a:p>
          <a:p>
            <a:pPr algn="just">
              <a:buClrTx/>
            </a:pPr>
            <a:r>
              <a:rPr lang="en-US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Cluster Size Frequency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–A tabulation of what size of cluster or patch appears most frequently.</a:t>
            </a:r>
          </a:p>
          <a:p>
            <a:pPr algn="just">
              <a:buClrTx/>
            </a:pPr>
            <a:r>
              <a:rPr lang="en-US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Edge Density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–A comparison of the edge length to the total area of a patch.</a:t>
            </a:r>
          </a:p>
          <a:p>
            <a:pPr algn="just">
              <a:buClrTx/>
            </a:pPr>
            <a:r>
              <a:rPr lang="en-US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Fractal Dimension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–A metric that looks at the regularity of the shape of a patch.</a:t>
            </a:r>
            <a:endParaRPr lang="en-US" sz="2400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buClrTx/>
            </a:pPr>
            <a:r>
              <a:rPr lang="en-US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Perimeter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–The total length of the edges of the patch. 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7"/>
          </p:nvPr>
        </p:nvSpPr>
        <p:spPr>
          <a:xfrm>
            <a:off x="30581756" y="7071244"/>
            <a:ext cx="12801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We are using scenarios to examine potential outcomes under different policy priorities. Some of the scenarios are: </a:t>
            </a:r>
          </a:p>
          <a:p>
            <a:pPr algn="just">
              <a:spcBef>
                <a:spcPts val="0"/>
              </a:spcBef>
              <a:buClrTx/>
            </a:pPr>
            <a:r>
              <a:rPr lang="en-US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Super Sprawl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–a scenario in which all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policies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on land-use have been relaxed</a:t>
            </a:r>
          </a:p>
          <a:p>
            <a:pPr algn="just">
              <a:spcBef>
                <a:spcPts val="0"/>
              </a:spcBef>
              <a:buClrTx/>
            </a:pPr>
            <a:r>
              <a:rPr lang="en-US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Status Quo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–a scenario which continues current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policies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into the future</a:t>
            </a:r>
          </a:p>
          <a:p>
            <a:pPr algn="just">
              <a:spcBef>
                <a:spcPts val="0"/>
              </a:spcBef>
              <a:buClrTx/>
            </a:pPr>
            <a:r>
              <a:rPr lang="en-US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Smart Growth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–a scenario which favors infill development and multi-use policies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30581756" y="5852044"/>
            <a:ext cx="12801600" cy="121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Scenarios 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4"/>
          </p:nvPr>
        </p:nvSpPr>
        <p:spPr>
          <a:xfrm>
            <a:off x="30581756" y="21888713"/>
            <a:ext cx="12801600" cy="1219200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Further Work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35"/>
          </p:nvPr>
        </p:nvSpPr>
        <p:spPr>
          <a:xfrm>
            <a:off x="30581756" y="10654374"/>
            <a:ext cx="12801599" cy="25996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en-US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FUTure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Urban-Regional Environment Simulation (FUTURES) is a model designed around examining the interaction between the rural and developed areas [3].  The FUTURES model consists of three sub-models that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interact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each time-step to produce a output map. This output map is used in the next time step.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9" name="Content Placeholder 28"/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2145331236"/>
              </p:ext>
            </p:extLst>
          </p:nvPr>
        </p:nvGraphicFramePr>
        <p:xfrm>
          <a:off x="1262532" y="11047893"/>
          <a:ext cx="12801601" cy="579824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538665">
                  <a:extLst>
                    <a:ext uri="{9D8B030D-6E8A-4147-A177-3AD203B41FA5}">
                      <a16:colId xmlns:a16="http://schemas.microsoft.com/office/drawing/2014/main" val="3350523186"/>
                    </a:ext>
                  </a:extLst>
                </a:gridCol>
                <a:gridCol w="1512965">
                  <a:extLst>
                    <a:ext uri="{9D8B030D-6E8A-4147-A177-3AD203B41FA5}">
                      <a16:colId xmlns:a16="http://schemas.microsoft.com/office/drawing/2014/main" val="2468938331"/>
                    </a:ext>
                  </a:extLst>
                </a:gridCol>
                <a:gridCol w="1364342">
                  <a:extLst>
                    <a:ext uri="{9D8B030D-6E8A-4147-A177-3AD203B41FA5}">
                      <a16:colId xmlns:a16="http://schemas.microsoft.com/office/drawing/2014/main" val="2290679231"/>
                    </a:ext>
                  </a:extLst>
                </a:gridCol>
                <a:gridCol w="1492629">
                  <a:extLst>
                    <a:ext uri="{9D8B030D-6E8A-4147-A177-3AD203B41FA5}">
                      <a16:colId xmlns:a16="http://schemas.microsoft.com/office/drawing/2014/main" val="2609812184"/>
                    </a:ext>
                  </a:extLst>
                </a:gridCol>
                <a:gridCol w="1036712">
                  <a:extLst>
                    <a:ext uri="{9D8B030D-6E8A-4147-A177-3AD203B41FA5}">
                      <a16:colId xmlns:a16="http://schemas.microsoft.com/office/drawing/2014/main" val="1429627033"/>
                    </a:ext>
                  </a:extLst>
                </a:gridCol>
                <a:gridCol w="1456645">
                  <a:extLst>
                    <a:ext uri="{9D8B030D-6E8A-4147-A177-3AD203B41FA5}">
                      <a16:colId xmlns:a16="http://schemas.microsoft.com/office/drawing/2014/main" val="2083187047"/>
                    </a:ext>
                  </a:extLst>
                </a:gridCol>
                <a:gridCol w="1040981">
                  <a:extLst>
                    <a:ext uri="{9D8B030D-6E8A-4147-A177-3AD203B41FA5}">
                      <a16:colId xmlns:a16="http://schemas.microsoft.com/office/drawing/2014/main" val="798604049"/>
                    </a:ext>
                  </a:extLst>
                </a:gridCol>
                <a:gridCol w="1321147">
                  <a:extLst>
                    <a:ext uri="{9D8B030D-6E8A-4147-A177-3AD203B41FA5}">
                      <a16:colId xmlns:a16="http://schemas.microsoft.com/office/drawing/2014/main" val="336197641"/>
                    </a:ext>
                  </a:extLst>
                </a:gridCol>
                <a:gridCol w="2037515">
                  <a:extLst>
                    <a:ext uri="{9D8B030D-6E8A-4147-A177-3AD203B41FA5}">
                      <a16:colId xmlns:a16="http://schemas.microsoft.com/office/drawing/2014/main" val="1381428292"/>
                    </a:ext>
                  </a:extLst>
                </a:gridCol>
              </a:tblGrid>
              <a:tr h="951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            </a:t>
                      </a:r>
                      <a:r>
                        <a:rPr lang="en-US" sz="2000" dirty="0" smtClean="0">
                          <a:latin typeface="+mn-lt"/>
                        </a:rPr>
                        <a:t>County</a:t>
                      </a:r>
                    </a:p>
                    <a:p>
                      <a:pPr algn="ctr"/>
                      <a:endParaRPr lang="en-US" sz="1600" dirty="0" smtClean="0">
                        <a:latin typeface="+mn-lt"/>
                      </a:endParaRPr>
                    </a:p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From [1]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Oklahoma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Canadian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Cleveland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Grady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Lincoln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Logan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McClain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Pottawatomie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483538"/>
                  </a:ext>
                </a:extLst>
              </a:tr>
              <a:tr h="8082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Area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(sq. miles</a:t>
                      </a:r>
                      <a:r>
                        <a:rPr lang="en-US" sz="2400" baseline="0" dirty="0" smtClean="0">
                          <a:latin typeface="+mn-lt"/>
                        </a:rPr>
                        <a:t>)</a:t>
                      </a:r>
                      <a:endParaRPr lang="en-US" sz="2400" baseline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718.12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905.05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558.51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1104.3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965.79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748.69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579.45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793.39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1840545"/>
                  </a:ext>
                </a:extLst>
              </a:tr>
              <a:tr h="8082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Population in 2010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718,633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115,541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255,755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52,431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34,273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41,848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34,506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69,442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0936350"/>
                  </a:ext>
                </a:extLst>
              </a:tr>
              <a:tr h="8082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Population in 2075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1,042,525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232,316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521,368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82,549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55,400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69,711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61,698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109,769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8469325"/>
                  </a:ext>
                </a:extLst>
              </a:tr>
              <a:tr h="951928">
                <a:tc>
                  <a:txBody>
                    <a:bodyPr/>
                    <a:lstStyle/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</a:rPr>
                        <a:t>Population Density in 2010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127.66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457.92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47.478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35.487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55.894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59.549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87.525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913117"/>
                  </a:ext>
                </a:extLst>
              </a:tr>
              <a:tr h="11675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Population Density in 2075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1451.74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256.68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933.49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74.752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57.362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93.110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106.47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138.35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1862072"/>
                  </a:ext>
                </a:extLst>
              </a:tr>
            </a:tbl>
          </a:graphicData>
        </a:graphic>
      </p:graphicFrame>
      <p:sp>
        <p:nvSpPr>
          <p:cNvPr id="38" name="Text Placeholder 20"/>
          <p:cNvSpPr>
            <a:spLocks noGrp="1"/>
          </p:cNvSpPr>
          <p:nvPr>
            <p:ph type="body" sz="quarter" idx="34"/>
          </p:nvPr>
        </p:nvSpPr>
        <p:spPr>
          <a:xfrm>
            <a:off x="30581756" y="9401507"/>
            <a:ext cx="12801600" cy="1219200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Futures Model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81756" y="23141580"/>
            <a:ext cx="128015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 the future we hope to compare our results with the results from the FUTURES—ABM model, which is currently under development. This model uses landowners as agents and simulates peer-influence among agents. We look forward to comparing the results to see if social processes have a large impact on landscape configuration.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en-US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636" y="742327"/>
            <a:ext cx="2564218" cy="3551918"/>
          </a:xfrm>
          <a:prstGeom prst="rect">
            <a:avLst/>
          </a:prstGeom>
        </p:spPr>
      </p:pic>
      <p:sp>
        <p:nvSpPr>
          <p:cNvPr id="40" name="Text Placeholder 20"/>
          <p:cNvSpPr>
            <a:spLocks noGrp="1"/>
          </p:cNvSpPr>
          <p:nvPr>
            <p:ph type="body" sz="quarter" idx="34"/>
          </p:nvPr>
        </p:nvSpPr>
        <p:spPr>
          <a:xfrm>
            <a:off x="30581756" y="25460271"/>
            <a:ext cx="12801600" cy="1219200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References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696531" y="27208710"/>
            <a:ext cx="1280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581756" y="26713138"/>
            <a:ext cx="1280159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[1] Barker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S.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2012. “2012 Demographic State of the State Report- OKLAHOMA STATE AND COUNTY POPULATION PROJECTIONS THROUGH 2075.” State Report. Oklahoma Department of Commerce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[2] </a:t>
            </a:r>
            <a:r>
              <a:rPr lang="en-US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McGarigal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K.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2015. “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Fragstats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Help.” Program Documentation, v. 4.2. doi:10.1016/S0022-3913(12)00047-9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[3] </a:t>
            </a:r>
            <a:r>
              <a:rPr lang="en-US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Meentemeyer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, Ross K,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Wenwu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Tang, Monica A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Dorning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, John B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Vogler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, Nik J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Cunniffe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, and Douglas A Shoemaker. 2013. “FUTURES : Multilevel Simulations of Emerging Urban – Rural Landscape Structure Using a Stochastic Patch-Growing Algorithm FUTURES : Multilevel Simulations of Emerging Urban – Rural Landscape Structure Using a Stochastic Patch-Growing Algorithm.” Annals of the Association of American Geographers 103 (4): 785–807. doi:10.1080/00045608.2012.707591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This material is based on work supported by the National Science Foundation under Grant No. OIA-1301789.</a:t>
            </a:r>
          </a:p>
          <a:p>
            <a:endParaRPr lang="en-US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Contact: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Claude Buerger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Master’s Student &amp; Graduate Research Assistant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Email: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cbuerger4@gmail.com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3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780" y="5297499"/>
            <a:ext cx="14294761" cy="11045952"/>
          </a:xfrm>
        </p:spPr>
      </p:pic>
      <p:grpSp>
        <p:nvGrpSpPr>
          <p:cNvPr id="16" name="Group 15"/>
          <p:cNvGrpSpPr/>
          <p:nvPr/>
        </p:nvGrpSpPr>
        <p:grpSpPr>
          <a:xfrm>
            <a:off x="14663668" y="25586298"/>
            <a:ext cx="15212071" cy="6678911"/>
            <a:chOff x="14337107" y="25586298"/>
            <a:chExt cx="15212071" cy="66789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8544" y="25586298"/>
              <a:ext cx="6550634" cy="667417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448362" y="26596650"/>
              <a:ext cx="34493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Right: An Example of a Super Sprawl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https://mathieuhelie.files.wordpress.com/2008/10/2117744931_569a8c947b_b.jpg</a:t>
              </a:r>
              <a:endParaRPr lang="en-US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448362" y="29552444"/>
              <a:ext cx="34493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Left</a:t>
              </a:r>
              <a:r>
                <a:rPr lang="en-US" sz="2400" b="1" dirty="0">
                  <a:solidFill>
                    <a:schemeClr val="bg1"/>
                  </a:solidFill>
                </a:rPr>
                <a:t>: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An Example of a Smart Growth Scenario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http://www.railforthevalley.com/wp-content/uploads/2010/06/512647_0_1.jpg</a:t>
              </a:r>
              <a:endParaRPr lang="en-US" sz="16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337107" y="25586298"/>
              <a:ext cx="5010436" cy="6678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Poster">
  <a:themeElements>
    <a:clrScheme name="Custom 7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AC043"/>
      </a:accent1>
      <a:accent2>
        <a:srgbClr val="00853E"/>
      </a:accent2>
      <a:accent3>
        <a:srgbClr val="8ADDF4"/>
      </a:accent3>
      <a:accent4>
        <a:srgbClr val="00853E"/>
      </a:accent4>
      <a:accent5>
        <a:srgbClr val="7AC043"/>
      </a:accent5>
      <a:accent6>
        <a:srgbClr val="8ADDF4"/>
      </a:accent6>
      <a:hlink>
        <a:srgbClr val="00853E"/>
      </a:hlink>
      <a:folHlink>
        <a:srgbClr val="7AC043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5A68E73-61CB-4542-8C48-DCBB2482A3D5}" vid="{6A3CA63D-1E3C-4681-8668-89277FEB3FEB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110015-E380-4C53-980C-698226C61C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(blue and brown design)</Template>
  <TotalTime>0</TotalTime>
  <Words>547</Words>
  <Application>Microsoft Office PowerPoint</Application>
  <PresentationFormat>Custom</PresentationFormat>
  <Paragraphs>100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Century Gothic</vt:lpstr>
      <vt:lpstr>Medical Poster</vt:lpstr>
      <vt:lpstr>Futures of Oklahoma City – A Scenario Analysis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2016-10-05T18:56:53Z</dcterms:created>
  <dcterms:modified xsi:type="dcterms:W3CDTF">2016-10-17T22:12:33Z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TC040015519991</vt:lpwstr>
  </property>
</Properties>
</file>