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6858000" cy="91440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418" autoAdjust="0"/>
  </p:normalViewPr>
  <p:slideViewPr>
    <p:cSldViewPr>
      <p:cViewPr>
        <p:scale>
          <a:sx n="20" d="100"/>
          <a:sy n="20" d="100"/>
        </p:scale>
        <p:origin x="-954" y="-9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237597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260462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331091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18740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23307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14683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374472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301346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20169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378520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dirty="0"/>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70C8-C2EA-4DB9-A283-3722C78A9FA5}"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35C03-F876-4D7D-923D-59C1A469CE26}" type="slidenum">
              <a:rPr lang="en-US" smtClean="0"/>
              <a:t>‹#›</a:t>
            </a:fld>
            <a:endParaRPr lang="en-US" dirty="0"/>
          </a:p>
        </p:txBody>
      </p:sp>
    </p:spTree>
    <p:extLst>
      <p:ext uri="{BB962C8B-B14F-4D97-AF65-F5344CB8AC3E}">
        <p14:creationId xmlns:p14="http://schemas.microsoft.com/office/powerpoint/2010/main" val="356272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859270C8-C2EA-4DB9-A283-3722C78A9FA5}" type="datetimeFigureOut">
              <a:rPr lang="en-US" smtClean="0"/>
              <a:t>11/10/2016</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5C635C03-F876-4D7D-923D-59C1A469CE26}" type="slidenum">
              <a:rPr lang="en-US" smtClean="0"/>
              <a:t>‹#›</a:t>
            </a:fld>
            <a:endParaRPr lang="en-US" dirty="0"/>
          </a:p>
        </p:txBody>
      </p:sp>
    </p:spTree>
    <p:extLst>
      <p:ext uri="{BB962C8B-B14F-4D97-AF65-F5344CB8AC3E}">
        <p14:creationId xmlns:p14="http://schemas.microsoft.com/office/powerpoint/2010/main" val="16376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13" y="15883683"/>
            <a:ext cx="7850887" cy="402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31" y="15862965"/>
            <a:ext cx="8316514" cy="402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Marc bureau 09-12-11\OU Assistant Prof\PROJECTS\picture fogger system\P10100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54272" y="9267568"/>
            <a:ext cx="5470884" cy="3570056"/>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4" descr="C:\Marc bureau 09-12-11\OU Assistant Prof\PROJECTS\picture fogger system\P101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9813" y="9181535"/>
            <a:ext cx="4760075" cy="3570056"/>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2" descr="C:\Marc bureau 09-12-11\OU Assistant Prof\PROJECTS\picture fogger system\P1010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67683" y="9377094"/>
            <a:ext cx="4614039" cy="3460530"/>
          </a:xfrm>
          <a:prstGeom prst="roundRect">
            <a:avLst/>
          </a:prstGeom>
          <a:noFill/>
          <a:extLst>
            <a:ext uri="{909E8E84-426E-40DD-AFC4-6F175D3DCCD1}">
              <a14:hiddenFill xmlns:a14="http://schemas.microsoft.com/office/drawing/2010/main">
                <a:solidFill>
                  <a:srgbClr val="FFFFFF"/>
                </a:solidFill>
              </a14:hiddenFill>
            </a:ext>
          </a:extLst>
        </p:spPr>
      </p:pic>
      <p:pic>
        <p:nvPicPr>
          <p:cNvPr id="10" name="Picture 4" descr="C:\Marc bureau 09-12-11\OU Assistant Prof\PROJECTS\picture fogger system\P10100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475" y="9267568"/>
            <a:ext cx="4545038" cy="3408779"/>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ttp://www.ou.edu/cas/nas/images/new_ou_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62195"/>
            <a:ext cx="2362200" cy="31121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525000" y="2092127"/>
            <a:ext cx="13868400" cy="954107"/>
          </a:xfrm>
          <a:prstGeom prst="rect">
            <a:avLst/>
          </a:prstGeom>
        </p:spPr>
        <p:txBody>
          <a:bodyPr wrap="square">
            <a:spAutoFit/>
          </a:bodyPr>
          <a:lstStyle/>
          <a:p>
            <a:pPr algn="ctr"/>
            <a:r>
              <a:rPr lang="en-US" sz="3200" b="1" dirty="0" smtClean="0">
                <a:latin typeface="Times New Roman" pitchFamily="18" charset="0"/>
                <a:cs typeface="Times New Roman" pitchFamily="18" charset="0"/>
              </a:rPr>
              <a:t>Jennifer Brooks, Zhenhua Zou, Xiangming Xiao, Marc Libault</a:t>
            </a:r>
          </a:p>
          <a:p>
            <a:pPr algn="ctr"/>
            <a:r>
              <a:rPr lang="en-US" sz="2400" b="1" dirty="0" smtClean="0">
                <a:latin typeface="Times New Roman" pitchFamily="18" charset="0"/>
                <a:cs typeface="Times New Roman" pitchFamily="18" charset="0"/>
              </a:rPr>
              <a:t>Department of Microbiology and Plant Biology, University of Oklahoma, Norman, OK, 73019</a:t>
            </a:r>
          </a:p>
        </p:txBody>
      </p:sp>
      <p:sp>
        <p:nvSpPr>
          <p:cNvPr id="4" name="Rectangle 3"/>
          <p:cNvSpPr/>
          <p:nvPr/>
        </p:nvSpPr>
        <p:spPr>
          <a:xfrm>
            <a:off x="3200850" y="-31531"/>
            <a:ext cx="25015053" cy="2123658"/>
          </a:xfrm>
          <a:prstGeom prst="rect">
            <a:avLst/>
          </a:prstGeom>
        </p:spPr>
        <p:txBody>
          <a:bodyPr wrap="none">
            <a:spAutoFit/>
          </a:bodyPr>
          <a:lstStyle/>
          <a:p>
            <a:pPr algn="ctr"/>
            <a:r>
              <a:rPr lang="en-US" sz="6600" b="1" dirty="0">
                <a:latin typeface="Times New Roman" pitchFamily="18" charset="0"/>
                <a:cs typeface="Times New Roman" pitchFamily="18" charset="0"/>
              </a:rPr>
              <a:t>Use of remote sensing technology to phenotype crop root response to </a:t>
            </a:r>
          </a:p>
          <a:p>
            <a:pPr algn="ctr"/>
            <a:r>
              <a:rPr lang="en-US" sz="6600" b="1" dirty="0">
                <a:latin typeface="Times New Roman" pitchFamily="18" charset="0"/>
                <a:cs typeface="Times New Roman" pitchFamily="18" charset="0"/>
              </a:rPr>
              <a:t>climate change and environmental stresses</a:t>
            </a: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73535" y="15862964"/>
            <a:ext cx="8272535" cy="402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7591" y="15862965"/>
            <a:ext cx="8278105" cy="402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952500" y="3394420"/>
            <a:ext cx="31013400" cy="4770537"/>
          </a:xfrm>
          <a:prstGeom prst="rect">
            <a:avLst/>
          </a:prstGeom>
        </p:spPr>
        <p:txBody>
          <a:bodyPr wrap="square">
            <a:spAutoFit/>
          </a:bodyPr>
          <a:lstStyle/>
          <a:p>
            <a:pPr lvl="0" algn="just"/>
            <a:r>
              <a:rPr lang="en-US" sz="3800" b="1" dirty="0" smtClean="0">
                <a:solidFill>
                  <a:prstClr val="black"/>
                </a:solidFill>
                <a:latin typeface="Times New Roman" panose="02020603050405020304" pitchFamily="18" charset="0"/>
                <a:cs typeface="Times New Roman" panose="02020603050405020304" pitchFamily="18" charset="0"/>
              </a:rPr>
              <a:t>Plants, and </a:t>
            </a:r>
            <a:r>
              <a:rPr lang="en-US" sz="3800" b="1" dirty="0">
                <a:solidFill>
                  <a:prstClr val="black"/>
                </a:solidFill>
                <a:latin typeface="Times New Roman" panose="02020603050405020304" pitchFamily="18" charset="0"/>
                <a:cs typeface="Times New Roman" panose="02020603050405020304" pitchFamily="18" charset="0"/>
              </a:rPr>
              <a:t>especially their root </a:t>
            </a:r>
            <a:r>
              <a:rPr lang="en-US" sz="3800" b="1" dirty="0" smtClean="0">
                <a:solidFill>
                  <a:prstClr val="black"/>
                </a:solidFill>
                <a:latin typeface="Times New Roman" panose="02020603050405020304" pitchFamily="18" charset="0"/>
                <a:cs typeface="Times New Roman" panose="02020603050405020304" pitchFamily="18" charset="0"/>
              </a:rPr>
              <a:t>systems, </a:t>
            </a:r>
            <a:r>
              <a:rPr lang="en-US" sz="3800" b="1" dirty="0">
                <a:solidFill>
                  <a:prstClr val="black"/>
                </a:solidFill>
                <a:latin typeface="Times New Roman" panose="02020603050405020304" pitchFamily="18" charset="0"/>
                <a:cs typeface="Times New Roman" panose="02020603050405020304" pitchFamily="18" charset="0"/>
              </a:rPr>
              <a:t>are highly sensitive to environmental stresses. Remote sensing technologies are currently used on the canopy to record light reflectance </a:t>
            </a:r>
            <a:r>
              <a:rPr lang="en-US" sz="3800" b="1" dirty="0" smtClean="0">
                <a:solidFill>
                  <a:prstClr val="black"/>
                </a:solidFill>
                <a:latin typeface="Times New Roman" panose="02020603050405020304" pitchFamily="18" charset="0"/>
                <a:cs typeface="Times New Roman" panose="02020603050405020304" pitchFamily="18" charset="0"/>
              </a:rPr>
              <a:t>spectra, </a:t>
            </a:r>
            <a:r>
              <a:rPr lang="en-US" sz="3800" b="1" dirty="0">
                <a:solidFill>
                  <a:prstClr val="black"/>
                </a:solidFill>
                <a:latin typeface="Times New Roman" panose="02020603050405020304" pitchFamily="18" charset="0"/>
                <a:cs typeface="Times New Roman" panose="02020603050405020304" pitchFamily="18" charset="0"/>
              </a:rPr>
              <a:t>revealing the level of stress of plants growing under unfavorable environmental conditions. Here, we are proposing a new application </a:t>
            </a:r>
            <a:r>
              <a:rPr lang="en-US" sz="3800" b="1" dirty="0" smtClean="0">
                <a:solidFill>
                  <a:prstClr val="black"/>
                </a:solidFill>
                <a:latin typeface="Times New Roman" panose="02020603050405020304" pitchFamily="18" charset="0"/>
                <a:cs typeface="Times New Roman" panose="02020603050405020304" pitchFamily="18" charset="0"/>
              </a:rPr>
              <a:t>of </a:t>
            </a:r>
            <a:r>
              <a:rPr lang="en-US" sz="3800" b="1" dirty="0">
                <a:solidFill>
                  <a:prstClr val="black"/>
                </a:solidFill>
                <a:latin typeface="Times New Roman" panose="02020603050405020304" pitchFamily="18" charset="0"/>
                <a:cs typeface="Times New Roman" panose="02020603050405020304" pitchFamily="18" charset="0"/>
              </a:rPr>
              <a:t>remote sensing technology to phenotype the response of plant root systems growing under unfavorable conditions (e.g., drought and extreme salinity). To reach this objective, we are combining remote sensing and ultrasound aeroponic technologies. The </a:t>
            </a:r>
            <a:r>
              <a:rPr lang="en-US" sz="3800" b="1" dirty="0" smtClean="0">
                <a:solidFill>
                  <a:prstClr val="black"/>
                </a:solidFill>
                <a:latin typeface="Times New Roman" panose="02020603050405020304" pitchFamily="18" charset="0"/>
                <a:cs typeface="Times New Roman" panose="02020603050405020304" pitchFamily="18" charset="0"/>
              </a:rPr>
              <a:t>latter (Figure 1) </a:t>
            </a:r>
            <a:r>
              <a:rPr lang="en-US" sz="3800" b="1" dirty="0">
                <a:solidFill>
                  <a:prstClr val="black"/>
                </a:solidFill>
                <a:latin typeface="Times New Roman" panose="02020603050405020304" pitchFamily="18" charset="0"/>
                <a:cs typeface="Times New Roman" panose="02020603050405020304" pitchFamily="18" charset="0"/>
              </a:rPr>
              <a:t>allows for the complete control of the environment that the plants are exposed to and provides easy and instant access to the plant root systems compatible with the use of remote sensing </a:t>
            </a:r>
            <a:r>
              <a:rPr lang="en-US" sz="3800" b="1" dirty="0" smtClean="0">
                <a:solidFill>
                  <a:prstClr val="black"/>
                </a:solidFill>
                <a:latin typeface="Times New Roman" panose="02020603050405020304" pitchFamily="18" charset="0"/>
                <a:cs typeface="Times New Roman" panose="02020603050405020304" pitchFamily="18" charset="0"/>
              </a:rPr>
              <a:t>technology. </a:t>
            </a:r>
            <a:r>
              <a:rPr lang="en-US" sz="3800" b="1" dirty="0">
                <a:solidFill>
                  <a:prstClr val="black"/>
                </a:solidFill>
                <a:latin typeface="Times New Roman" panose="02020603050405020304" pitchFamily="18" charset="0"/>
                <a:cs typeface="Times New Roman" panose="02020603050405020304" pitchFamily="18" charset="0"/>
              </a:rPr>
              <a:t>To validate this strategy, we analyze changes in the light reflectance spectra of the soybean root system in response to limited and extreme drought as well as elevated salinity and extreme </a:t>
            </a:r>
            <a:r>
              <a:rPr lang="en-US" sz="3800" b="1" dirty="0" smtClean="0">
                <a:solidFill>
                  <a:prstClr val="black"/>
                </a:solidFill>
                <a:latin typeface="Times New Roman" panose="02020603050405020304" pitchFamily="18" charset="0"/>
                <a:cs typeface="Times New Roman" panose="02020603050405020304" pitchFamily="18" charset="0"/>
              </a:rPr>
              <a:t>pHs</a:t>
            </a:r>
            <a:r>
              <a:rPr lang="en-US" sz="3800" b="1" dirty="0" smtClean="0">
                <a:solidFill>
                  <a:prstClr val="black"/>
                </a:solidFill>
                <a:latin typeface="Times New Roman" panose="02020603050405020304" pitchFamily="18" charset="0"/>
                <a:cs typeface="Times New Roman" panose="02020603050405020304" pitchFamily="18" charset="0"/>
              </a:rPr>
              <a:t>  (Figure 2). </a:t>
            </a:r>
            <a:r>
              <a:rPr lang="en-US" sz="3800" b="1" dirty="0">
                <a:solidFill>
                  <a:prstClr val="black"/>
                </a:solidFill>
                <a:latin typeface="Times New Roman" panose="02020603050405020304" pitchFamily="18" charset="0"/>
                <a:cs typeface="Times New Roman" panose="02020603050405020304" pitchFamily="18" charset="0"/>
              </a:rPr>
              <a:t>This research project will ultimately lead to the development of a new, quantitative and reproducible method to characterize the early response of plants to various environmental stresses.</a:t>
            </a:r>
          </a:p>
        </p:txBody>
      </p:sp>
      <p:pic>
        <p:nvPicPr>
          <p:cNvPr id="31" name="Picture 30" descr="C:\Marc bureau 09-12-11\OU Assistant Prof\PROJECTS\picture fogger system\P101003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1823107" y="9052577"/>
            <a:ext cx="4420316" cy="3315237"/>
          </a:xfrm>
          <a:prstGeom prst="round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1" y="13897765"/>
            <a:ext cx="32461199" cy="1569660"/>
          </a:xfrm>
          <a:prstGeom prst="rect">
            <a:avLst/>
          </a:prstGeom>
          <a:noFill/>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Figure 1. </a:t>
            </a:r>
            <a:r>
              <a:rPr lang="en-US" sz="3200" dirty="0" smtClean="0">
                <a:latin typeface="Times New Roman" panose="02020603050405020304" pitchFamily="18" charset="0"/>
                <a:cs typeface="Times New Roman" panose="02020603050405020304" pitchFamily="18" charset="0"/>
              </a:rPr>
              <a:t>The ultrasound </a:t>
            </a:r>
            <a:r>
              <a:rPr lang="en-US" sz="3200" dirty="0" smtClean="0">
                <a:latin typeface="Times New Roman" panose="02020603050405020304" pitchFamily="18" charset="0"/>
                <a:cs typeface="Times New Roman" panose="02020603050405020304" pitchFamily="18" charset="0"/>
              </a:rPr>
              <a:t>aeroponic</a:t>
            </a:r>
            <a:r>
              <a:rPr lang="en-US" sz="3200" dirty="0" smtClean="0">
                <a:latin typeface="Times New Roman" panose="02020603050405020304" pitchFamily="18" charset="0"/>
                <a:cs typeface="Times New Roman" panose="02020603050405020304" pitchFamily="18" charset="0"/>
              </a:rPr>
              <a:t> system allows for complete control of plant growth environment. Nutrient </a:t>
            </a:r>
            <a:r>
              <a:rPr lang="en-US" sz="3200" dirty="0" smtClean="0">
                <a:latin typeface="Times New Roman" panose="02020603050405020304" pitchFamily="18" charset="0"/>
                <a:cs typeface="Times New Roman" panose="02020603050405020304" pitchFamily="18" charset="0"/>
              </a:rPr>
              <a:t>solution that is </a:t>
            </a:r>
            <a:r>
              <a:rPr lang="en-US" sz="3200" dirty="0" smtClean="0">
                <a:latin typeface="Times New Roman" panose="02020603050405020304" pitchFamily="18" charset="0"/>
                <a:cs typeface="Times New Roman" panose="02020603050405020304" pitchFamily="18" charset="0"/>
              </a:rPr>
              <a:t>converted to mist by the ultrasound mister units is used to feed and water the plants in the growth chamber (A, B) . In the chambers, 8-day-old soybean plant are growing in cloner units (C, D). This technology </a:t>
            </a:r>
            <a:r>
              <a:rPr lang="en-US" sz="3200" dirty="0" smtClean="0">
                <a:latin typeface="Times New Roman" panose="02020603050405020304" pitchFamily="18" charset="0"/>
                <a:cs typeface="Times New Roman" panose="02020603050405020304" pitchFamily="18" charset="0"/>
              </a:rPr>
              <a:t>allows for the </a:t>
            </a:r>
            <a:r>
              <a:rPr lang="en-US" sz="3200" dirty="0" smtClean="0">
                <a:latin typeface="Times New Roman" panose="02020603050405020304" pitchFamily="18" charset="0"/>
                <a:cs typeface="Times New Roman" panose="02020603050405020304" pitchFamily="18" charset="0"/>
              </a:rPr>
              <a:t>treatment of the plant root system </a:t>
            </a:r>
            <a:r>
              <a:rPr lang="en-US" sz="3200" dirty="0" smtClean="0">
                <a:latin typeface="Times New Roman" panose="02020603050405020304" pitchFamily="18" charset="0"/>
                <a:cs typeface="Times New Roman" panose="02020603050405020304" pitchFamily="18" charset="0"/>
              </a:rPr>
              <a:t>and provides </a:t>
            </a:r>
            <a:r>
              <a:rPr lang="en-US" sz="3200" dirty="0" smtClean="0">
                <a:latin typeface="Times New Roman" panose="02020603050405020304" pitchFamily="18" charset="0"/>
                <a:cs typeface="Times New Roman" panose="02020603050405020304" pitchFamily="18" charset="0"/>
              </a:rPr>
              <a:t>direct </a:t>
            </a:r>
            <a:r>
              <a:rPr lang="en-US" sz="3200" dirty="0" smtClean="0">
                <a:latin typeface="Times New Roman" panose="02020603050405020304" pitchFamily="18" charset="0"/>
                <a:cs typeface="Times New Roman" panose="02020603050405020304" pitchFamily="18" charset="0"/>
              </a:rPr>
              <a:t>access </a:t>
            </a:r>
            <a:r>
              <a:rPr lang="en-US" sz="3200" dirty="0" smtClean="0">
                <a:latin typeface="Times New Roman" panose="02020603050405020304" pitchFamily="18" charset="0"/>
                <a:cs typeface="Times New Roman" panose="02020603050405020304" pitchFamily="18" charset="0"/>
              </a:rPr>
              <a:t>to the root system, which </a:t>
            </a:r>
            <a:r>
              <a:rPr lang="en-US" sz="3200" dirty="0" smtClean="0">
                <a:latin typeface="Times New Roman" panose="02020603050405020304" pitchFamily="18" charset="0"/>
                <a:cs typeface="Times New Roman" panose="02020603050405020304" pitchFamily="18" charset="0"/>
              </a:rPr>
              <a:t>is compatible with the use of remote sensing technology (E). </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49455" y="12944585"/>
            <a:ext cx="276762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516040" y="12944585"/>
            <a:ext cx="276762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(B)</a:t>
            </a:r>
            <a:endParaRPr lang="en-US" sz="3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5305904" y="12944585"/>
            <a:ext cx="276762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1490892" y="12944585"/>
            <a:ext cx="276762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(D)</a:t>
            </a:r>
            <a:endParaRPr lang="en-US" sz="36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6933184" y="12944585"/>
            <a:ext cx="276762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(E)</a:t>
            </a:r>
            <a:endParaRPr lang="en-US" sz="3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28601" y="20693726"/>
            <a:ext cx="32461199" cy="1077218"/>
          </a:xfrm>
          <a:prstGeom prst="rect">
            <a:avLst/>
          </a:prstGeom>
          <a:noFill/>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Figure 2. </a:t>
            </a:r>
            <a:r>
              <a:rPr lang="en-US" sz="3200" dirty="0" smtClean="0">
                <a:latin typeface="Times New Roman" panose="02020603050405020304" pitchFamily="18" charset="0"/>
                <a:cs typeface="Times New Roman" panose="02020603050405020304" pitchFamily="18" charset="0"/>
              </a:rPr>
              <a:t>Signature spectra of the soybean root system growing under high pH (A), low pH (B), extreme salinity (C), and limited/extreme drought stresses (D). The spectra of the root system of soybean plants growing under optimal conditions are indicated in black as </a:t>
            </a:r>
            <a:r>
              <a:rPr lang="en-US" sz="3200" dirty="0" smtClean="0">
                <a:latin typeface="Times New Roman" panose="02020603050405020304" pitchFamily="18" charset="0"/>
                <a:cs typeface="Times New Roman" panose="02020603050405020304" pitchFamily="18" charset="0"/>
              </a:rPr>
              <a:t>controls.</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188821" y="19927669"/>
            <a:ext cx="2119836"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7516725" y="19927669"/>
            <a:ext cx="2119836"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(D)</a:t>
            </a:r>
            <a:endParaRPr lang="en-US" sz="36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9349884" y="19927669"/>
            <a:ext cx="2119836"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1219970" y="19927669"/>
            <a:ext cx="2119836"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(B)</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1790700" y="8315174"/>
            <a:ext cx="29375100" cy="5474843"/>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29812" y="15697200"/>
            <a:ext cx="32385884" cy="4830762"/>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987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416</Words>
  <Application>Microsoft Office PowerPoint</Application>
  <PresentationFormat>Custom</PresentationFormat>
  <Paragraphs>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Jason R. Brooks</cp:lastModifiedBy>
  <cp:revision>28</cp:revision>
  <dcterms:created xsi:type="dcterms:W3CDTF">2012-11-07T18:10:22Z</dcterms:created>
  <dcterms:modified xsi:type="dcterms:W3CDTF">2016-11-10T19:30:51Z</dcterms:modified>
</cp:coreProperties>
</file>