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
  </p:notesMasterIdLst>
  <p:handoutMasterIdLst>
    <p:handoutMasterId r:id="rId4"/>
  </p:handoutMasterIdLst>
  <p:sldIdLst>
    <p:sldId id="257" r:id="rId2"/>
  </p:sldIdLst>
  <p:sldSz cx="43891200" cy="32918400"/>
  <p:notesSz cx="7010400" cy="9296400"/>
  <p:defaultTextStyle>
    <a:defPPr>
      <a:defRPr lang="en-US"/>
    </a:defPPr>
    <a:lvl1pPr algn="l" rtl="0" fontAlgn="base">
      <a:spcBef>
        <a:spcPct val="0"/>
      </a:spcBef>
      <a:spcAft>
        <a:spcPct val="0"/>
      </a:spcAft>
      <a:defRPr sz="2500" kern="1200">
        <a:solidFill>
          <a:schemeClr val="tx1"/>
        </a:solidFill>
        <a:latin typeface="Garamond" pitchFamily="18" charset="0"/>
        <a:ea typeface="+mn-ea"/>
        <a:cs typeface="+mn-cs"/>
      </a:defRPr>
    </a:lvl1pPr>
    <a:lvl2pPr marL="480060" algn="l" rtl="0" fontAlgn="base">
      <a:spcBef>
        <a:spcPct val="0"/>
      </a:spcBef>
      <a:spcAft>
        <a:spcPct val="0"/>
      </a:spcAft>
      <a:defRPr sz="2500" kern="1200">
        <a:solidFill>
          <a:schemeClr val="tx1"/>
        </a:solidFill>
        <a:latin typeface="Garamond" pitchFamily="18" charset="0"/>
        <a:ea typeface="+mn-ea"/>
        <a:cs typeface="+mn-cs"/>
      </a:defRPr>
    </a:lvl2pPr>
    <a:lvl3pPr marL="960120" algn="l" rtl="0" fontAlgn="base">
      <a:spcBef>
        <a:spcPct val="0"/>
      </a:spcBef>
      <a:spcAft>
        <a:spcPct val="0"/>
      </a:spcAft>
      <a:defRPr sz="2500" kern="1200">
        <a:solidFill>
          <a:schemeClr val="tx1"/>
        </a:solidFill>
        <a:latin typeface="Garamond" pitchFamily="18" charset="0"/>
        <a:ea typeface="+mn-ea"/>
        <a:cs typeface="+mn-cs"/>
      </a:defRPr>
    </a:lvl3pPr>
    <a:lvl4pPr marL="1440180" algn="l" rtl="0" fontAlgn="base">
      <a:spcBef>
        <a:spcPct val="0"/>
      </a:spcBef>
      <a:spcAft>
        <a:spcPct val="0"/>
      </a:spcAft>
      <a:defRPr sz="2500" kern="1200">
        <a:solidFill>
          <a:schemeClr val="tx1"/>
        </a:solidFill>
        <a:latin typeface="Garamond" pitchFamily="18" charset="0"/>
        <a:ea typeface="+mn-ea"/>
        <a:cs typeface="+mn-cs"/>
      </a:defRPr>
    </a:lvl4pPr>
    <a:lvl5pPr marL="1920240" algn="l" rtl="0" fontAlgn="base">
      <a:spcBef>
        <a:spcPct val="0"/>
      </a:spcBef>
      <a:spcAft>
        <a:spcPct val="0"/>
      </a:spcAft>
      <a:defRPr sz="2500" kern="1200">
        <a:solidFill>
          <a:schemeClr val="tx1"/>
        </a:solidFill>
        <a:latin typeface="Garamond" pitchFamily="18" charset="0"/>
        <a:ea typeface="+mn-ea"/>
        <a:cs typeface="+mn-cs"/>
      </a:defRPr>
    </a:lvl5pPr>
    <a:lvl6pPr marL="2400300" algn="l" defTabSz="960120" rtl="0" eaLnBrk="1" latinLnBrk="0" hangingPunct="1">
      <a:defRPr sz="2500" kern="1200">
        <a:solidFill>
          <a:schemeClr val="tx1"/>
        </a:solidFill>
        <a:latin typeface="Garamond" pitchFamily="18" charset="0"/>
        <a:ea typeface="+mn-ea"/>
        <a:cs typeface="+mn-cs"/>
      </a:defRPr>
    </a:lvl6pPr>
    <a:lvl7pPr marL="2880360" algn="l" defTabSz="960120" rtl="0" eaLnBrk="1" latinLnBrk="0" hangingPunct="1">
      <a:defRPr sz="2500" kern="1200">
        <a:solidFill>
          <a:schemeClr val="tx1"/>
        </a:solidFill>
        <a:latin typeface="Garamond" pitchFamily="18" charset="0"/>
        <a:ea typeface="+mn-ea"/>
        <a:cs typeface="+mn-cs"/>
      </a:defRPr>
    </a:lvl7pPr>
    <a:lvl8pPr marL="3360420" algn="l" defTabSz="960120" rtl="0" eaLnBrk="1" latinLnBrk="0" hangingPunct="1">
      <a:defRPr sz="2500" kern="1200">
        <a:solidFill>
          <a:schemeClr val="tx1"/>
        </a:solidFill>
        <a:latin typeface="Garamond" pitchFamily="18" charset="0"/>
        <a:ea typeface="+mn-ea"/>
        <a:cs typeface="+mn-cs"/>
      </a:defRPr>
    </a:lvl8pPr>
    <a:lvl9pPr marL="3840480" algn="l" defTabSz="960120" rtl="0" eaLnBrk="1" latinLnBrk="0" hangingPunct="1">
      <a:defRPr sz="25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10393">
          <p15:clr>
            <a:srgbClr val="A4A3A4"/>
          </p15:clr>
        </p15:guide>
        <p15:guide id="2" pos="13824">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BD5"/>
    <a:srgbClr val="C9BBCD"/>
    <a:srgbClr val="008000"/>
    <a:srgbClr val="EBEBEB"/>
    <a:srgbClr val="B2B2B2"/>
    <a:srgbClr val="D5D5D5"/>
    <a:srgbClr val="679E2A"/>
    <a:srgbClr val="FDAE61"/>
    <a:srgbClr val="F46D43"/>
    <a:srgbClr val="DFC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226" autoAdjust="0"/>
    <p:restoredTop sz="96469" autoAdjust="0"/>
  </p:normalViewPr>
  <p:slideViewPr>
    <p:cSldViewPr snapToGrid="0">
      <p:cViewPr varScale="1">
        <p:scale>
          <a:sx n="28" d="100"/>
          <a:sy n="28" d="100"/>
        </p:scale>
        <p:origin x="1626" y="144"/>
      </p:cViewPr>
      <p:guideLst>
        <p:guide orient="horz" pos="10393"/>
        <p:guide pos="13824"/>
      </p:guideLst>
    </p:cSldViewPr>
  </p:slideViewPr>
  <p:outlineViewPr>
    <p:cViewPr>
      <p:scale>
        <a:sx n="25" d="100"/>
        <a:sy n="25"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21" d="100"/>
          <a:sy n="21" d="100"/>
        </p:scale>
        <p:origin x="-2616" y="-13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34596" cy="461963"/>
          </a:xfrm>
          <a:prstGeom prst="rect">
            <a:avLst/>
          </a:prstGeom>
          <a:noFill/>
          <a:ln w="9525">
            <a:noFill/>
            <a:miter lim="800000"/>
            <a:headEnd/>
            <a:tailEnd/>
          </a:ln>
          <a:effectLst/>
        </p:spPr>
        <p:txBody>
          <a:bodyPr vert="horz" wrap="square" lIns="103010" tIns="51504" rIns="103010" bIns="51504" numCol="1" anchor="t" anchorCtr="0" compatLnSpc="1">
            <a:prstTxWarp prst="textNoShape">
              <a:avLst/>
            </a:prstTxWarp>
          </a:bodyPr>
          <a:lstStyle>
            <a:lvl1pPr defTabSz="1026265">
              <a:defRPr sz="1500">
                <a:latin typeface="Times New Roman" pitchFamily="18" charset="0"/>
              </a:defRPr>
            </a:lvl1pPr>
          </a:lstStyle>
          <a:p>
            <a:endParaRPr lang="en-US" altLang="en-US" dirty="0"/>
          </a:p>
        </p:txBody>
      </p:sp>
      <p:sp>
        <p:nvSpPr>
          <p:cNvPr id="6147" name="Rectangle 3"/>
          <p:cNvSpPr>
            <a:spLocks noGrp="1" noChangeArrowheads="1"/>
          </p:cNvSpPr>
          <p:nvPr>
            <p:ph type="dt" sz="quarter" idx="1"/>
          </p:nvPr>
        </p:nvSpPr>
        <p:spPr bwMode="auto">
          <a:xfrm>
            <a:off x="3975807" y="1"/>
            <a:ext cx="3034596" cy="461963"/>
          </a:xfrm>
          <a:prstGeom prst="rect">
            <a:avLst/>
          </a:prstGeom>
          <a:noFill/>
          <a:ln w="9525">
            <a:noFill/>
            <a:miter lim="800000"/>
            <a:headEnd/>
            <a:tailEnd/>
          </a:ln>
          <a:effectLst/>
        </p:spPr>
        <p:txBody>
          <a:bodyPr vert="horz" wrap="square" lIns="103010" tIns="51504" rIns="103010" bIns="51504" numCol="1" anchor="t" anchorCtr="0" compatLnSpc="1">
            <a:prstTxWarp prst="textNoShape">
              <a:avLst/>
            </a:prstTxWarp>
          </a:bodyPr>
          <a:lstStyle>
            <a:lvl1pPr algn="r" defTabSz="1026265">
              <a:defRPr sz="1500">
                <a:latin typeface="Times New Roman" pitchFamily="18" charset="0"/>
              </a:defRPr>
            </a:lvl1pPr>
          </a:lstStyle>
          <a:p>
            <a:endParaRPr lang="en-US" altLang="en-US" dirty="0"/>
          </a:p>
        </p:txBody>
      </p:sp>
      <p:sp>
        <p:nvSpPr>
          <p:cNvPr id="6148" name="Rectangle 4"/>
          <p:cNvSpPr>
            <a:spLocks noGrp="1" noChangeArrowheads="1"/>
          </p:cNvSpPr>
          <p:nvPr>
            <p:ph type="ftr" sz="quarter" idx="2"/>
          </p:nvPr>
        </p:nvSpPr>
        <p:spPr bwMode="auto">
          <a:xfrm>
            <a:off x="1" y="8834437"/>
            <a:ext cx="3034596" cy="461963"/>
          </a:xfrm>
          <a:prstGeom prst="rect">
            <a:avLst/>
          </a:prstGeom>
          <a:noFill/>
          <a:ln w="9525">
            <a:noFill/>
            <a:miter lim="800000"/>
            <a:headEnd/>
            <a:tailEnd/>
          </a:ln>
          <a:effectLst/>
        </p:spPr>
        <p:txBody>
          <a:bodyPr vert="horz" wrap="square" lIns="103010" tIns="51504" rIns="103010" bIns="51504" numCol="1" anchor="b" anchorCtr="0" compatLnSpc="1">
            <a:prstTxWarp prst="textNoShape">
              <a:avLst/>
            </a:prstTxWarp>
          </a:bodyPr>
          <a:lstStyle>
            <a:lvl1pPr defTabSz="1026265">
              <a:defRPr sz="1500">
                <a:latin typeface="Times New Roman" pitchFamily="18" charset="0"/>
              </a:defRPr>
            </a:lvl1pPr>
          </a:lstStyle>
          <a:p>
            <a:endParaRPr lang="en-US" altLang="en-US" dirty="0"/>
          </a:p>
        </p:txBody>
      </p:sp>
      <p:sp>
        <p:nvSpPr>
          <p:cNvPr id="6149" name="Rectangle 5"/>
          <p:cNvSpPr>
            <a:spLocks noGrp="1" noChangeArrowheads="1"/>
          </p:cNvSpPr>
          <p:nvPr>
            <p:ph type="sldNum" sz="quarter" idx="3"/>
          </p:nvPr>
        </p:nvSpPr>
        <p:spPr bwMode="auto">
          <a:xfrm>
            <a:off x="3975807" y="8834437"/>
            <a:ext cx="3034596" cy="461963"/>
          </a:xfrm>
          <a:prstGeom prst="rect">
            <a:avLst/>
          </a:prstGeom>
          <a:noFill/>
          <a:ln w="9525">
            <a:noFill/>
            <a:miter lim="800000"/>
            <a:headEnd/>
            <a:tailEnd/>
          </a:ln>
          <a:effectLst/>
        </p:spPr>
        <p:txBody>
          <a:bodyPr vert="horz" wrap="square" lIns="103010" tIns="51504" rIns="103010" bIns="51504" numCol="1" anchor="b" anchorCtr="0" compatLnSpc="1">
            <a:prstTxWarp prst="textNoShape">
              <a:avLst/>
            </a:prstTxWarp>
          </a:bodyPr>
          <a:lstStyle>
            <a:lvl1pPr algn="r" defTabSz="1026265">
              <a:defRPr sz="1500">
                <a:latin typeface="Times New Roman" pitchFamily="18" charset="0"/>
              </a:defRPr>
            </a:lvl1pPr>
          </a:lstStyle>
          <a:p>
            <a:fld id="{397BB274-5D17-4EDE-9F86-4F0CD7EC9712}" type="slidenum">
              <a:rPr lang="en-US" altLang="en-US"/>
              <a:pPr/>
              <a:t>‹#›</a:t>
            </a:fld>
            <a:endParaRPr lang="en-US" altLang="en-US" dirty="0"/>
          </a:p>
        </p:txBody>
      </p:sp>
    </p:spTree>
    <p:extLst>
      <p:ext uri="{BB962C8B-B14F-4D97-AF65-F5344CB8AC3E}">
        <p14:creationId xmlns:p14="http://schemas.microsoft.com/office/powerpoint/2010/main" val="373517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3036218" cy="473075"/>
          </a:xfrm>
          <a:prstGeom prst="rect">
            <a:avLst/>
          </a:prstGeom>
          <a:noFill/>
          <a:ln w="9525">
            <a:noFill/>
            <a:miter lim="800000"/>
            <a:headEnd/>
            <a:tailEnd/>
          </a:ln>
          <a:effectLst/>
        </p:spPr>
        <p:txBody>
          <a:bodyPr vert="horz" wrap="square" lIns="21861" tIns="10928" rIns="21861" bIns="10928" numCol="1" anchor="t" anchorCtr="0" compatLnSpc="1">
            <a:prstTxWarp prst="textNoShape">
              <a:avLst/>
            </a:prstTxWarp>
          </a:bodyPr>
          <a:lstStyle>
            <a:lvl1pPr defTabSz="216056">
              <a:defRPr sz="300">
                <a:latin typeface="Times New Roman" pitchFamily="18" charset="0"/>
              </a:defRPr>
            </a:lvl1pPr>
          </a:lstStyle>
          <a:p>
            <a:endParaRPr lang="en-US" dirty="0"/>
          </a:p>
        </p:txBody>
      </p:sp>
      <p:sp>
        <p:nvSpPr>
          <p:cNvPr id="33795" name="Rectangle 1027"/>
          <p:cNvSpPr>
            <a:spLocks noGrp="1" noChangeArrowheads="1"/>
          </p:cNvSpPr>
          <p:nvPr>
            <p:ph type="dt" idx="1"/>
          </p:nvPr>
        </p:nvSpPr>
        <p:spPr bwMode="auto">
          <a:xfrm>
            <a:off x="3974186" y="0"/>
            <a:ext cx="3036217" cy="473075"/>
          </a:xfrm>
          <a:prstGeom prst="rect">
            <a:avLst/>
          </a:prstGeom>
          <a:noFill/>
          <a:ln w="9525">
            <a:noFill/>
            <a:miter lim="800000"/>
            <a:headEnd/>
            <a:tailEnd/>
          </a:ln>
          <a:effectLst/>
        </p:spPr>
        <p:txBody>
          <a:bodyPr vert="horz" wrap="square" lIns="21861" tIns="10928" rIns="21861" bIns="10928" numCol="1" anchor="t" anchorCtr="0" compatLnSpc="1">
            <a:prstTxWarp prst="textNoShape">
              <a:avLst/>
            </a:prstTxWarp>
          </a:bodyPr>
          <a:lstStyle>
            <a:lvl1pPr algn="r" defTabSz="216056">
              <a:defRPr sz="300">
                <a:latin typeface="Times New Roman" pitchFamily="18" charset="0"/>
              </a:defRPr>
            </a:lvl1pPr>
          </a:lstStyle>
          <a:p>
            <a:endParaRPr lang="en-US" dirty="0"/>
          </a:p>
        </p:txBody>
      </p:sp>
      <p:sp>
        <p:nvSpPr>
          <p:cNvPr id="33796" name="Rectangle 1028"/>
          <p:cNvSpPr>
            <a:spLocks noGrp="1" noRot="1" noChangeAspect="1" noChangeArrowheads="1" noTextEdit="1"/>
          </p:cNvSpPr>
          <p:nvPr>
            <p:ph type="sldImg" idx="2"/>
          </p:nvPr>
        </p:nvSpPr>
        <p:spPr bwMode="auto">
          <a:xfrm>
            <a:off x="1193800" y="708025"/>
            <a:ext cx="4630738" cy="3473450"/>
          </a:xfrm>
          <a:prstGeom prst="rect">
            <a:avLst/>
          </a:prstGeom>
          <a:noFill/>
          <a:ln w="9525">
            <a:solidFill>
              <a:srgbClr val="000000"/>
            </a:solidFill>
            <a:miter lim="800000"/>
            <a:headEnd/>
            <a:tailEnd/>
          </a:ln>
          <a:effectLst/>
        </p:spPr>
      </p:sp>
      <p:sp>
        <p:nvSpPr>
          <p:cNvPr id="33797" name="Rectangle 1029"/>
          <p:cNvSpPr>
            <a:spLocks noGrp="1" noChangeArrowheads="1"/>
          </p:cNvSpPr>
          <p:nvPr>
            <p:ph type="body" sz="quarter" idx="3"/>
          </p:nvPr>
        </p:nvSpPr>
        <p:spPr bwMode="auto">
          <a:xfrm>
            <a:off x="934721" y="4416426"/>
            <a:ext cx="5140960" cy="4176713"/>
          </a:xfrm>
          <a:prstGeom prst="rect">
            <a:avLst/>
          </a:prstGeom>
          <a:noFill/>
          <a:ln w="9525">
            <a:noFill/>
            <a:miter lim="800000"/>
            <a:headEnd/>
            <a:tailEnd/>
          </a:ln>
          <a:effectLst/>
        </p:spPr>
        <p:txBody>
          <a:bodyPr vert="horz" wrap="square" lIns="21861" tIns="10928" rIns="21861" bIns="109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1030"/>
          <p:cNvSpPr>
            <a:spLocks noGrp="1" noChangeArrowheads="1"/>
          </p:cNvSpPr>
          <p:nvPr>
            <p:ph type="ftr" sz="quarter" idx="4"/>
          </p:nvPr>
        </p:nvSpPr>
        <p:spPr bwMode="auto">
          <a:xfrm>
            <a:off x="0" y="8834440"/>
            <a:ext cx="3036218" cy="466725"/>
          </a:xfrm>
          <a:prstGeom prst="rect">
            <a:avLst/>
          </a:prstGeom>
          <a:noFill/>
          <a:ln w="9525">
            <a:noFill/>
            <a:miter lim="800000"/>
            <a:headEnd/>
            <a:tailEnd/>
          </a:ln>
          <a:effectLst/>
        </p:spPr>
        <p:txBody>
          <a:bodyPr vert="horz" wrap="square" lIns="21861" tIns="10928" rIns="21861" bIns="10928" numCol="1" anchor="b" anchorCtr="0" compatLnSpc="1">
            <a:prstTxWarp prst="textNoShape">
              <a:avLst/>
            </a:prstTxWarp>
          </a:bodyPr>
          <a:lstStyle>
            <a:lvl1pPr defTabSz="216056">
              <a:defRPr sz="300">
                <a:latin typeface="Times New Roman" pitchFamily="18" charset="0"/>
              </a:defRPr>
            </a:lvl1pPr>
          </a:lstStyle>
          <a:p>
            <a:endParaRPr lang="en-US" dirty="0"/>
          </a:p>
        </p:txBody>
      </p:sp>
      <p:sp>
        <p:nvSpPr>
          <p:cNvPr id="33799" name="Rectangle 1031"/>
          <p:cNvSpPr>
            <a:spLocks noGrp="1" noChangeArrowheads="1"/>
          </p:cNvSpPr>
          <p:nvPr>
            <p:ph type="sldNum" sz="quarter" idx="5"/>
          </p:nvPr>
        </p:nvSpPr>
        <p:spPr bwMode="auto">
          <a:xfrm>
            <a:off x="3974186" y="8834440"/>
            <a:ext cx="3036217" cy="466725"/>
          </a:xfrm>
          <a:prstGeom prst="rect">
            <a:avLst/>
          </a:prstGeom>
          <a:noFill/>
          <a:ln w="9525">
            <a:noFill/>
            <a:miter lim="800000"/>
            <a:headEnd/>
            <a:tailEnd/>
          </a:ln>
          <a:effectLst/>
        </p:spPr>
        <p:txBody>
          <a:bodyPr vert="horz" wrap="square" lIns="21861" tIns="10928" rIns="21861" bIns="10928" numCol="1" anchor="b" anchorCtr="0" compatLnSpc="1">
            <a:prstTxWarp prst="textNoShape">
              <a:avLst/>
            </a:prstTxWarp>
          </a:bodyPr>
          <a:lstStyle>
            <a:lvl1pPr algn="r" defTabSz="216056">
              <a:defRPr sz="300">
                <a:latin typeface="Times New Roman" pitchFamily="18" charset="0"/>
              </a:defRPr>
            </a:lvl1pPr>
          </a:lstStyle>
          <a:p>
            <a:fld id="{6EE7D061-4542-4667-A874-718C73BF0BE2}" type="slidenum">
              <a:rPr lang="en-US"/>
              <a:pPr/>
              <a:t>‹#›</a:t>
            </a:fld>
            <a:endParaRPr lang="en-US" dirty="0"/>
          </a:p>
        </p:txBody>
      </p:sp>
    </p:spTree>
    <p:extLst>
      <p:ext uri="{BB962C8B-B14F-4D97-AF65-F5344CB8AC3E}">
        <p14:creationId xmlns:p14="http://schemas.microsoft.com/office/powerpoint/2010/main" val="6037142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Times New Roman" pitchFamily="18" charset="0"/>
        <a:ea typeface="+mn-ea"/>
        <a:cs typeface="+mn-cs"/>
      </a:defRPr>
    </a:lvl1pPr>
    <a:lvl2pPr marL="480060" algn="l" rtl="0" fontAlgn="base">
      <a:spcBef>
        <a:spcPct val="30000"/>
      </a:spcBef>
      <a:spcAft>
        <a:spcPct val="0"/>
      </a:spcAft>
      <a:defRPr sz="1300" kern="1200">
        <a:solidFill>
          <a:schemeClr val="tx1"/>
        </a:solidFill>
        <a:latin typeface="Times New Roman" pitchFamily="18" charset="0"/>
        <a:ea typeface="+mn-ea"/>
        <a:cs typeface="+mn-cs"/>
      </a:defRPr>
    </a:lvl2pPr>
    <a:lvl3pPr marL="960120" algn="l" rtl="0" fontAlgn="base">
      <a:spcBef>
        <a:spcPct val="30000"/>
      </a:spcBef>
      <a:spcAft>
        <a:spcPct val="0"/>
      </a:spcAft>
      <a:defRPr sz="1300" kern="1200">
        <a:solidFill>
          <a:schemeClr val="tx1"/>
        </a:solidFill>
        <a:latin typeface="Times New Roman" pitchFamily="18" charset="0"/>
        <a:ea typeface="+mn-ea"/>
        <a:cs typeface="+mn-cs"/>
      </a:defRPr>
    </a:lvl3pPr>
    <a:lvl4pPr marL="1440180" algn="l" rtl="0" fontAlgn="base">
      <a:spcBef>
        <a:spcPct val="30000"/>
      </a:spcBef>
      <a:spcAft>
        <a:spcPct val="0"/>
      </a:spcAft>
      <a:defRPr sz="1300" kern="1200">
        <a:solidFill>
          <a:schemeClr val="tx1"/>
        </a:solidFill>
        <a:latin typeface="Times New Roman" pitchFamily="18" charset="0"/>
        <a:ea typeface="+mn-ea"/>
        <a:cs typeface="+mn-cs"/>
      </a:defRPr>
    </a:lvl4pPr>
    <a:lvl5pPr marL="1920240" algn="l" rtl="0" fontAlgn="base">
      <a:spcBef>
        <a:spcPct val="30000"/>
      </a:spcBef>
      <a:spcAft>
        <a:spcPct val="0"/>
      </a:spcAft>
      <a:defRPr sz="1300" kern="1200">
        <a:solidFill>
          <a:schemeClr val="tx1"/>
        </a:solidFill>
        <a:latin typeface="Times New Roman" pitchFamily="18" charset="0"/>
        <a:ea typeface="+mn-ea"/>
        <a:cs typeface="+mn-cs"/>
      </a:defRPr>
    </a:lvl5pPr>
    <a:lvl6pPr marL="2400300" algn="l" defTabSz="960120" rtl="0" eaLnBrk="1" latinLnBrk="0" hangingPunct="1">
      <a:defRPr sz="1300" kern="1200">
        <a:solidFill>
          <a:schemeClr val="tx1"/>
        </a:solidFill>
        <a:latin typeface="+mn-lt"/>
        <a:ea typeface="+mn-ea"/>
        <a:cs typeface="+mn-cs"/>
      </a:defRPr>
    </a:lvl6pPr>
    <a:lvl7pPr marL="2880360" algn="l" defTabSz="960120" rtl="0" eaLnBrk="1" latinLnBrk="0" hangingPunct="1">
      <a:defRPr sz="1300" kern="1200">
        <a:solidFill>
          <a:schemeClr val="tx1"/>
        </a:solidFill>
        <a:latin typeface="+mn-lt"/>
        <a:ea typeface="+mn-ea"/>
        <a:cs typeface="+mn-cs"/>
      </a:defRPr>
    </a:lvl7pPr>
    <a:lvl8pPr marL="3360420" algn="l" defTabSz="960120" rtl="0" eaLnBrk="1" latinLnBrk="0" hangingPunct="1">
      <a:defRPr sz="1300" kern="1200">
        <a:solidFill>
          <a:schemeClr val="tx1"/>
        </a:solidFill>
        <a:latin typeface="+mn-lt"/>
        <a:ea typeface="+mn-ea"/>
        <a:cs typeface="+mn-cs"/>
      </a:defRPr>
    </a:lvl8pPr>
    <a:lvl9pPr marL="3840480" algn="l" defTabSz="96012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89C1450-1C69-42C9-BD10-3D642F35D9F0}" type="slidenum">
              <a:rPr lang="en-US"/>
              <a:pPr/>
              <a:t>1</a:t>
            </a:fld>
            <a:endParaRPr lang="en-US" dirty="0"/>
          </a:p>
        </p:txBody>
      </p:sp>
      <p:sp>
        <p:nvSpPr>
          <p:cNvPr id="34818" name="Rectangle 1026"/>
          <p:cNvSpPr>
            <a:spLocks noGrp="1" noRot="1" noChangeAspect="1" noChangeArrowheads="1" noTextEdit="1"/>
          </p:cNvSpPr>
          <p:nvPr>
            <p:ph type="sldImg"/>
          </p:nvPr>
        </p:nvSpPr>
        <p:spPr>
          <a:xfrm>
            <a:off x="1193800" y="708025"/>
            <a:ext cx="4630738" cy="3473450"/>
          </a:xfrm>
          <a:ln/>
        </p:spPr>
      </p:sp>
      <p:sp>
        <p:nvSpPr>
          <p:cNvPr id="34819" name="Rectangle 1027"/>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2143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1D7BCCCC-70EA-4BE6-9AFD-3ED064EE0B8A}" type="slidenum">
              <a:rPr lang="en-US" altLang="en-US" smtClean="0"/>
              <a:pPr/>
              <a:t>‹#›</a:t>
            </a:fld>
            <a:endParaRPr lang="en-US" altLang="en-US" dirty="0"/>
          </a:p>
        </p:txBody>
      </p:sp>
    </p:spTree>
    <p:extLst>
      <p:ext uri="{BB962C8B-B14F-4D97-AF65-F5344CB8AC3E}">
        <p14:creationId xmlns:p14="http://schemas.microsoft.com/office/powerpoint/2010/main" val="3128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7ECBC111-5180-4611-8F8A-B728D4BA8164}" type="slidenum">
              <a:rPr lang="en-US" altLang="en-US" smtClean="0"/>
              <a:pPr/>
              <a:t>‹#›</a:t>
            </a:fld>
            <a:endParaRPr lang="en-US" altLang="en-US" dirty="0"/>
          </a:p>
        </p:txBody>
      </p:sp>
    </p:spTree>
    <p:extLst>
      <p:ext uri="{BB962C8B-B14F-4D97-AF65-F5344CB8AC3E}">
        <p14:creationId xmlns:p14="http://schemas.microsoft.com/office/powerpoint/2010/main" val="314295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DC17C41C-55AC-4F5A-9DDF-285BFCFA7050}" type="slidenum">
              <a:rPr lang="en-US" altLang="en-US" smtClean="0"/>
              <a:pPr/>
              <a:t>‹#›</a:t>
            </a:fld>
            <a:endParaRPr lang="en-US" altLang="en-US" dirty="0"/>
          </a:p>
        </p:txBody>
      </p:sp>
    </p:spTree>
    <p:extLst>
      <p:ext uri="{BB962C8B-B14F-4D97-AF65-F5344CB8AC3E}">
        <p14:creationId xmlns:p14="http://schemas.microsoft.com/office/powerpoint/2010/main" val="719125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91510" y="2926417"/>
            <a:ext cx="37308183" cy="5486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291510" y="9510433"/>
            <a:ext cx="18574578" cy="97945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025113" y="9510433"/>
            <a:ext cx="18574579" cy="97945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291510" y="19466299"/>
            <a:ext cx="18574578" cy="9794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2025113" y="19466299"/>
            <a:ext cx="18574579" cy="9794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291509" y="29991985"/>
            <a:ext cx="9144000" cy="2195232"/>
          </a:xfrm>
        </p:spPr>
        <p:txBody>
          <a:bodyPr/>
          <a:lstStyle>
            <a:lvl1pPr>
              <a:defRPr/>
            </a:lvl1pPr>
          </a:lstStyle>
          <a:p>
            <a:endParaRPr lang="en-US" altLang="en-US" dirty="0"/>
          </a:p>
        </p:txBody>
      </p:sp>
      <p:sp>
        <p:nvSpPr>
          <p:cNvPr id="8" name="Footer Placeholder 7"/>
          <p:cNvSpPr>
            <a:spLocks noGrp="1"/>
          </p:cNvSpPr>
          <p:nvPr>
            <p:ph type="ftr" sz="quarter" idx="11"/>
          </p:nvPr>
        </p:nvSpPr>
        <p:spPr>
          <a:xfrm>
            <a:off x="14996493" y="29991985"/>
            <a:ext cx="13898217" cy="2195232"/>
          </a:xfrm>
        </p:spPr>
        <p:txBody>
          <a:bodyPr/>
          <a:lstStyle>
            <a:lvl1pPr>
              <a:defRPr/>
            </a:lvl1pPr>
          </a:lstStyle>
          <a:p>
            <a:endParaRPr lang="en-US" altLang="en-US" dirty="0"/>
          </a:p>
        </p:txBody>
      </p:sp>
      <p:sp>
        <p:nvSpPr>
          <p:cNvPr id="9" name="Slide Number Placeholder 8"/>
          <p:cNvSpPr>
            <a:spLocks noGrp="1"/>
          </p:cNvSpPr>
          <p:nvPr>
            <p:ph type="sldNum" sz="quarter" idx="12"/>
          </p:nvPr>
        </p:nvSpPr>
        <p:spPr>
          <a:xfrm>
            <a:off x="31455692" y="29991985"/>
            <a:ext cx="9144000" cy="2195232"/>
          </a:xfrm>
        </p:spPr>
        <p:txBody>
          <a:bodyPr/>
          <a:lstStyle>
            <a:lvl1pPr>
              <a:defRPr/>
            </a:lvl1pPr>
          </a:lstStyle>
          <a:p>
            <a:fld id="{3C1052CC-5725-43BC-8B55-CEB09457055C}" type="slidenum">
              <a:rPr lang="en-US" altLang="en-US"/>
              <a:pPr/>
              <a:t>‹#›</a:t>
            </a:fld>
            <a:endParaRPr lang="en-US" altLang="en-US" dirty="0"/>
          </a:p>
        </p:txBody>
      </p:sp>
    </p:spTree>
    <p:extLst>
      <p:ext uri="{BB962C8B-B14F-4D97-AF65-F5344CB8AC3E}">
        <p14:creationId xmlns:p14="http://schemas.microsoft.com/office/powerpoint/2010/main" val="13743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7D171E86-737E-45CE-A35F-ED0422C871DB}" type="slidenum">
              <a:rPr lang="en-US" altLang="en-US" smtClean="0"/>
              <a:pPr/>
              <a:t>‹#›</a:t>
            </a:fld>
            <a:endParaRPr lang="en-US" altLang="en-US" dirty="0"/>
          </a:p>
        </p:txBody>
      </p:sp>
    </p:spTree>
    <p:extLst>
      <p:ext uri="{BB962C8B-B14F-4D97-AF65-F5344CB8AC3E}">
        <p14:creationId xmlns:p14="http://schemas.microsoft.com/office/powerpoint/2010/main" val="161708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082A2E86-4C2C-47D2-8644-7567C4FB4A52}" type="slidenum">
              <a:rPr lang="en-US" altLang="en-US" smtClean="0"/>
              <a:pPr/>
              <a:t>‹#›</a:t>
            </a:fld>
            <a:endParaRPr lang="en-US" altLang="en-US" dirty="0"/>
          </a:p>
        </p:txBody>
      </p:sp>
    </p:spTree>
    <p:extLst>
      <p:ext uri="{BB962C8B-B14F-4D97-AF65-F5344CB8AC3E}">
        <p14:creationId xmlns:p14="http://schemas.microsoft.com/office/powerpoint/2010/main" val="90819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CBC4D367-AF56-4616-A16D-770AF4DA1244}" type="slidenum">
              <a:rPr lang="en-US" altLang="en-US" smtClean="0"/>
              <a:pPr/>
              <a:t>‹#›</a:t>
            </a:fld>
            <a:endParaRPr lang="en-US" altLang="en-US" dirty="0"/>
          </a:p>
        </p:txBody>
      </p:sp>
    </p:spTree>
    <p:extLst>
      <p:ext uri="{BB962C8B-B14F-4D97-AF65-F5344CB8AC3E}">
        <p14:creationId xmlns:p14="http://schemas.microsoft.com/office/powerpoint/2010/main" val="183055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F9BC351F-6309-4767-B215-03C483E775BA}" type="slidenum">
              <a:rPr lang="en-US" altLang="en-US" smtClean="0"/>
              <a:pPr/>
              <a:t>‹#›</a:t>
            </a:fld>
            <a:endParaRPr lang="en-US" altLang="en-US" dirty="0"/>
          </a:p>
        </p:txBody>
      </p:sp>
    </p:spTree>
    <p:extLst>
      <p:ext uri="{BB962C8B-B14F-4D97-AF65-F5344CB8AC3E}">
        <p14:creationId xmlns:p14="http://schemas.microsoft.com/office/powerpoint/2010/main" val="374163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D5B280CB-A45F-4522-98BC-33F61F5DBD28}" type="slidenum">
              <a:rPr lang="en-US" altLang="en-US" smtClean="0"/>
              <a:pPr/>
              <a:t>‹#›</a:t>
            </a:fld>
            <a:endParaRPr lang="en-US" altLang="en-US" dirty="0"/>
          </a:p>
        </p:txBody>
      </p:sp>
    </p:spTree>
    <p:extLst>
      <p:ext uri="{BB962C8B-B14F-4D97-AF65-F5344CB8AC3E}">
        <p14:creationId xmlns:p14="http://schemas.microsoft.com/office/powerpoint/2010/main" val="95212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892468C7-A7EE-41E9-8707-D465B7CA93D5}" type="slidenum">
              <a:rPr lang="en-US" altLang="en-US" smtClean="0"/>
              <a:pPr/>
              <a:t>‹#›</a:t>
            </a:fld>
            <a:endParaRPr lang="en-US" altLang="en-US" dirty="0"/>
          </a:p>
        </p:txBody>
      </p:sp>
    </p:spTree>
    <p:extLst>
      <p:ext uri="{BB962C8B-B14F-4D97-AF65-F5344CB8AC3E}">
        <p14:creationId xmlns:p14="http://schemas.microsoft.com/office/powerpoint/2010/main" val="318490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BF892677-0E16-4981-BC1E-E1D53A5C48C2}" type="slidenum">
              <a:rPr lang="en-US" altLang="en-US" smtClean="0"/>
              <a:pPr/>
              <a:t>‹#›</a:t>
            </a:fld>
            <a:endParaRPr lang="en-US" altLang="en-US" dirty="0"/>
          </a:p>
        </p:txBody>
      </p:sp>
    </p:spTree>
    <p:extLst>
      <p:ext uri="{BB962C8B-B14F-4D97-AF65-F5344CB8AC3E}">
        <p14:creationId xmlns:p14="http://schemas.microsoft.com/office/powerpoint/2010/main" val="65537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53B74113-B616-48E2-8FE5-EFF0503EB6C0}" type="slidenum">
              <a:rPr lang="en-US" altLang="en-US" smtClean="0"/>
              <a:pPr/>
              <a:t>‹#›</a:t>
            </a:fld>
            <a:endParaRPr lang="en-US" altLang="en-US" dirty="0"/>
          </a:p>
        </p:txBody>
      </p:sp>
    </p:spTree>
    <p:extLst>
      <p:ext uri="{BB962C8B-B14F-4D97-AF65-F5344CB8AC3E}">
        <p14:creationId xmlns:p14="http://schemas.microsoft.com/office/powerpoint/2010/main" val="196101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endParaRPr lang="en-US" alt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1C969046-1ABC-46B2-B60B-F00DD5E3FB4D}" type="slidenum">
              <a:rPr lang="en-US" altLang="en-US" smtClean="0"/>
              <a:pPr/>
              <a:t>‹#›</a:t>
            </a:fld>
            <a:endParaRPr lang="en-US" altLang="en-US" dirty="0"/>
          </a:p>
        </p:txBody>
      </p:sp>
    </p:spTree>
    <p:extLst>
      <p:ext uri="{BB962C8B-B14F-4D97-AF65-F5344CB8AC3E}">
        <p14:creationId xmlns:p14="http://schemas.microsoft.com/office/powerpoint/2010/main" val="5195580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10000"/>
          </a:schemeClr>
        </a:solidFill>
        <a:effectLst/>
      </p:bgPr>
    </p:bg>
    <p:spTree>
      <p:nvGrpSpPr>
        <p:cNvPr id="1" name=""/>
        <p:cNvGrpSpPr/>
        <p:nvPr/>
      </p:nvGrpSpPr>
      <p:grpSpPr>
        <a:xfrm>
          <a:off x="0" y="0"/>
          <a:ext cx="0" cy="0"/>
          <a:chOff x="0" y="0"/>
          <a:chExt cx="0" cy="0"/>
        </a:xfrm>
      </p:grpSpPr>
      <p:sp>
        <p:nvSpPr>
          <p:cNvPr id="84050" name="Rectangle 2130"/>
          <p:cNvSpPr>
            <a:spLocks noChangeArrowheads="1"/>
          </p:cNvSpPr>
          <p:nvPr/>
        </p:nvSpPr>
        <p:spPr bwMode="auto">
          <a:xfrm>
            <a:off x="560439" y="361763"/>
            <a:ext cx="42704596" cy="2559162"/>
          </a:xfrm>
          <a:prstGeom prst="rect">
            <a:avLst/>
          </a:prstGeom>
          <a:solidFill>
            <a:schemeClr val="bg2">
              <a:lumMod val="25000"/>
              <a:alpha val="10000"/>
            </a:schemeClr>
          </a:solidFill>
          <a:ln w="9525">
            <a:noFill/>
            <a:miter lim="800000"/>
            <a:headEnd/>
            <a:tailEnd/>
          </a:ln>
          <a:effectLst/>
        </p:spPr>
        <p:txBody>
          <a:bodyPr wrap="square" lIns="96012" tIns="48006" rIns="96012" bIns="48006">
            <a:spAutoFit/>
          </a:bodyPr>
          <a:lstStyle/>
          <a:p>
            <a:pPr algn="ctr" fontAlgn="ctr"/>
            <a:r>
              <a:rPr lang="en-US" sz="5000" b="1" dirty="0"/>
              <a:t>Mapping land cover change in rust belt shrinking cities with LIDAR and GIS</a:t>
            </a:r>
            <a:r>
              <a:rPr lang="en-US" sz="6000" b="1" dirty="0"/>
              <a:t> </a:t>
            </a:r>
          </a:p>
          <a:p>
            <a:pPr algn="ctr"/>
            <a:r>
              <a:rPr lang="en-US" altLang="en-US" sz="4000" dirty="0" smtClean="0">
                <a:solidFill>
                  <a:schemeClr val="tx1">
                    <a:lumMod val="95000"/>
                    <a:lumOff val="5000"/>
                  </a:schemeClr>
                </a:solidFill>
              </a:rPr>
              <a:t>Emily Thompson, Kirsten de Beurs </a:t>
            </a:r>
          </a:p>
          <a:p>
            <a:pPr algn="ctr"/>
            <a:r>
              <a:rPr lang="en-US" altLang="en-US" sz="3000" dirty="0" smtClean="0">
                <a:solidFill>
                  <a:schemeClr val="tx1">
                    <a:lumMod val="95000"/>
                    <a:lumOff val="5000"/>
                  </a:schemeClr>
                </a:solidFill>
              </a:rPr>
              <a:t>Department of Geography and Environmental Sustainability, </a:t>
            </a:r>
            <a:r>
              <a:rPr lang="en-US" altLang="en-US" sz="3000" dirty="0">
                <a:solidFill>
                  <a:schemeClr val="tx1">
                    <a:lumMod val="95000"/>
                    <a:lumOff val="5000"/>
                  </a:schemeClr>
                </a:solidFill>
              </a:rPr>
              <a:t>College </a:t>
            </a:r>
            <a:r>
              <a:rPr lang="en-US" altLang="en-US" sz="3000" dirty="0" smtClean="0">
                <a:solidFill>
                  <a:schemeClr val="tx1">
                    <a:lumMod val="95000"/>
                    <a:lumOff val="5000"/>
                  </a:schemeClr>
                </a:solidFill>
              </a:rPr>
              <a:t>of Atmospheric </a:t>
            </a:r>
            <a:r>
              <a:rPr lang="en-US" altLang="en-US" sz="3000" dirty="0">
                <a:solidFill>
                  <a:schemeClr val="tx1">
                    <a:lumMod val="95000"/>
                    <a:lumOff val="5000"/>
                  </a:schemeClr>
                </a:solidFill>
              </a:rPr>
              <a:t>&amp; Geographic </a:t>
            </a:r>
            <a:r>
              <a:rPr lang="en-US" altLang="en-US" sz="3000" dirty="0" smtClean="0">
                <a:solidFill>
                  <a:schemeClr val="tx1">
                    <a:lumMod val="95000"/>
                    <a:lumOff val="5000"/>
                  </a:schemeClr>
                </a:solidFill>
              </a:rPr>
              <a:t>Sciences</a:t>
            </a:r>
            <a:r>
              <a:rPr lang="en-US" altLang="en-US" sz="3000" dirty="0">
                <a:solidFill>
                  <a:schemeClr val="tx1">
                    <a:lumMod val="95000"/>
                    <a:lumOff val="5000"/>
                  </a:schemeClr>
                </a:solidFill>
              </a:rPr>
              <a:t>, University </a:t>
            </a:r>
            <a:r>
              <a:rPr lang="en-US" altLang="en-US" sz="3000" dirty="0" smtClean="0">
                <a:solidFill>
                  <a:schemeClr val="tx1">
                    <a:lumMod val="95000"/>
                    <a:lumOff val="5000"/>
                  </a:schemeClr>
                </a:solidFill>
              </a:rPr>
              <a:t>of Oklahoma</a:t>
            </a:r>
          </a:p>
          <a:p>
            <a:pPr algn="ctr"/>
            <a:r>
              <a:rPr lang="en-US" altLang="en-US" sz="3000" b="1" dirty="0" smtClean="0">
                <a:solidFill>
                  <a:schemeClr val="tx1">
                    <a:lumMod val="95000"/>
                    <a:lumOff val="5000"/>
                  </a:schemeClr>
                </a:solidFill>
              </a:rPr>
              <a:t>esthompson@ou.edu, kdebeurs@ou.edu</a:t>
            </a:r>
            <a:endParaRPr lang="nl-NL" altLang="en-US" sz="3000" dirty="0">
              <a:solidFill>
                <a:schemeClr val="tx1">
                  <a:lumMod val="95000"/>
                  <a:lumOff val="5000"/>
                </a:schemeClr>
              </a:solidFill>
            </a:endParaRPr>
          </a:p>
        </p:txBody>
      </p:sp>
      <p:sp>
        <p:nvSpPr>
          <p:cNvPr id="130" name="Text Box 2152"/>
          <p:cNvSpPr txBox="1">
            <a:spLocks noChangeArrowheads="1"/>
          </p:cNvSpPr>
          <p:nvPr/>
        </p:nvSpPr>
        <p:spPr bwMode="auto">
          <a:xfrm>
            <a:off x="556916" y="11770383"/>
            <a:ext cx="42708118" cy="7567156"/>
          </a:xfrm>
          <a:prstGeom prst="rect">
            <a:avLst/>
          </a:prstGeom>
          <a:solidFill>
            <a:schemeClr val="bg1"/>
          </a:solidFill>
          <a:ln w="63500">
            <a:solidFill>
              <a:schemeClr val="bg2">
                <a:lumMod val="25000"/>
              </a:schemeClr>
            </a:solidFill>
            <a:miter lim="800000"/>
            <a:headEnd/>
            <a:tailEnd/>
          </a:ln>
          <a:effectLst/>
        </p:spPr>
        <p:txBody>
          <a:bodyPr lIns="96008" tIns="48004" rIns="96008" bIns="48004"/>
          <a:lstStyle/>
          <a:p>
            <a:pPr marL="640080" indent="-640080">
              <a:buClr>
                <a:srgbClr val="008000"/>
              </a:buClr>
              <a:buFont typeface="Wingdings" pitchFamily="2" charset="2"/>
              <a:buChar char=""/>
            </a:pPr>
            <a:endParaRPr lang="en-US" dirty="0" smtClean="0"/>
          </a:p>
        </p:txBody>
      </p:sp>
      <p:sp>
        <p:nvSpPr>
          <p:cNvPr id="4888" name="Text Box 792"/>
          <p:cNvSpPr txBox="1">
            <a:spLocks noChangeArrowheads="1"/>
          </p:cNvSpPr>
          <p:nvPr/>
        </p:nvSpPr>
        <p:spPr bwMode="auto">
          <a:xfrm>
            <a:off x="13799099" y="16628588"/>
            <a:ext cx="192157" cy="679076"/>
          </a:xfrm>
          <a:prstGeom prst="rect">
            <a:avLst/>
          </a:prstGeom>
          <a:noFill/>
          <a:ln w="9525">
            <a:noFill/>
            <a:miter lim="800000"/>
            <a:headEnd/>
            <a:tailEnd/>
          </a:ln>
          <a:effectLst/>
        </p:spPr>
        <p:txBody>
          <a:bodyPr wrap="none" lIns="96012" tIns="48006" rIns="96012" bIns="48006">
            <a:spAutoFit/>
          </a:bodyPr>
          <a:lstStyle/>
          <a:p>
            <a:endParaRPr lang="en-US" sz="3800" b="1" dirty="0">
              <a:solidFill>
                <a:srgbClr val="CC0000"/>
              </a:solidFill>
            </a:endParaRPr>
          </a:p>
        </p:txBody>
      </p:sp>
      <p:sp>
        <p:nvSpPr>
          <p:cNvPr id="4718" name="Text Box 622"/>
          <p:cNvSpPr txBox="1">
            <a:spLocks noChangeArrowheads="1"/>
          </p:cNvSpPr>
          <p:nvPr/>
        </p:nvSpPr>
        <p:spPr bwMode="auto">
          <a:xfrm>
            <a:off x="24606756" y="29768977"/>
            <a:ext cx="18658278" cy="2595620"/>
          </a:xfrm>
          <a:prstGeom prst="rect">
            <a:avLst/>
          </a:prstGeom>
          <a:solidFill>
            <a:schemeClr val="bg1"/>
          </a:solidFill>
          <a:ln w="63500">
            <a:solidFill>
              <a:schemeClr val="bg2">
                <a:lumMod val="25000"/>
              </a:schemeClr>
            </a:solidFill>
            <a:miter lim="800000"/>
            <a:headEnd/>
            <a:tailEnd/>
          </a:ln>
          <a:effectLst/>
        </p:spPr>
        <p:txBody>
          <a:bodyPr lIns="96008" tIns="48004" rIns="96008" bIns="48004"/>
          <a:lstStyle/>
          <a:p>
            <a:pPr marL="457200" indent="-457200">
              <a:buClr>
                <a:schemeClr val="bg2">
                  <a:lumMod val="25000"/>
                </a:schemeClr>
              </a:buClr>
              <a:buFont typeface="Wingdings" panose="05000000000000000000" pitchFamily="2" charset="2"/>
              <a:buChar char="§"/>
            </a:pPr>
            <a:r>
              <a:rPr lang="en-US" sz="2300" dirty="0" smtClean="0">
                <a:cs typeface="Arial" pitchFamily="34" charset="0"/>
              </a:rPr>
              <a:t>Conventional methods of mapping land cover change in urban areas are ineffective in shrinking cities because small changes in the landscape have the potential to be overlooked.</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LIDAR is able to detect features at high resolutions and is ideal for change analysis where small features need to be considered</a:t>
            </a:r>
          </a:p>
          <a:p>
            <a:pPr marL="937260" lvl="1" indent="-457200">
              <a:buClr>
                <a:schemeClr val="bg2">
                  <a:lumMod val="25000"/>
                </a:schemeClr>
              </a:buClr>
              <a:buFont typeface="Wingdings" panose="05000000000000000000" pitchFamily="2" charset="2"/>
              <a:buChar char="§"/>
            </a:pPr>
            <a:r>
              <a:rPr lang="en-US" sz="2300" dirty="0" smtClean="0">
                <a:cs typeface="Arial" pitchFamily="34" charset="0"/>
              </a:rPr>
              <a:t>The major disadvantage is that multi-temporal availability is limited</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Large survey datasets are available for the City of Detroit, but not for other cities who have experienced similar socio-economic issues.</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Various types of GIS data, such as demolition records, can be used as a proxy for imagery data to classify land cover and perform change analysis.</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The use of freely available data allows for this type of study to be reproduced for several shrinking cities in the Rust Belt.</a:t>
            </a:r>
            <a:endParaRPr lang="en-US" sz="2300" dirty="0" smtClean="0">
              <a:cs typeface="Arial" pitchFamily="34" charset="0"/>
            </a:endParaRPr>
          </a:p>
          <a:p>
            <a:pPr>
              <a:buClr>
                <a:schemeClr val="bg2">
                  <a:lumMod val="25000"/>
                </a:schemeClr>
              </a:buClr>
            </a:pPr>
            <a:endParaRPr lang="en-US" sz="2300" dirty="0" smtClean="0">
              <a:cs typeface="Arial" pitchFamily="34" charset="0"/>
            </a:endParaRPr>
          </a:p>
        </p:txBody>
      </p:sp>
      <p:sp>
        <p:nvSpPr>
          <p:cNvPr id="5027" name="Text Box 931"/>
          <p:cNvSpPr txBox="1">
            <a:spLocks noChangeArrowheads="1"/>
          </p:cNvSpPr>
          <p:nvPr/>
        </p:nvSpPr>
        <p:spPr bwMode="auto">
          <a:xfrm>
            <a:off x="13659678" y="21358973"/>
            <a:ext cx="192157" cy="484094"/>
          </a:xfrm>
          <a:prstGeom prst="rect">
            <a:avLst/>
          </a:prstGeom>
          <a:noFill/>
          <a:ln w="9525">
            <a:noFill/>
            <a:miter lim="800000"/>
            <a:headEnd/>
            <a:tailEnd/>
          </a:ln>
          <a:effectLst/>
        </p:spPr>
        <p:txBody>
          <a:bodyPr wrap="none" lIns="96012" tIns="48006" rIns="96012" bIns="48006">
            <a:spAutoFit/>
          </a:bodyPr>
          <a:lstStyle/>
          <a:p>
            <a:endParaRPr lang="en-US" dirty="0"/>
          </a:p>
        </p:txBody>
      </p:sp>
      <p:sp>
        <p:nvSpPr>
          <p:cNvPr id="4944" name="Text Box 848"/>
          <p:cNvSpPr txBox="1">
            <a:spLocks noChangeArrowheads="1"/>
          </p:cNvSpPr>
          <p:nvPr/>
        </p:nvSpPr>
        <p:spPr bwMode="auto">
          <a:xfrm>
            <a:off x="556916" y="19343761"/>
            <a:ext cx="23170434" cy="749808"/>
          </a:xfrm>
          <a:prstGeom prst="rect">
            <a:avLst/>
          </a:prstGeom>
          <a:noFill/>
          <a:ln w="9525">
            <a:noFill/>
            <a:miter lim="800000"/>
            <a:headEnd/>
            <a:tailEnd/>
          </a:ln>
          <a:effectLst/>
        </p:spPr>
        <p:txBody>
          <a:bodyPr lIns="96012" tIns="48006" rIns="96012" bIns="48006"/>
          <a:lstStyle/>
          <a:p>
            <a:pPr algn="ctr"/>
            <a:r>
              <a:rPr lang="en-US" sz="4600" b="1" dirty="0">
                <a:effectLst>
                  <a:outerShdw blurRad="38100" dist="38100" dir="2700000" algn="tl">
                    <a:srgbClr val="FFFFFF"/>
                  </a:outerShdw>
                </a:effectLst>
              </a:rPr>
              <a:t>E</a:t>
            </a:r>
            <a:r>
              <a:rPr lang="en-US" sz="4600" b="1" dirty="0" smtClean="0">
                <a:effectLst>
                  <a:outerShdw blurRad="38100" dist="38100" dir="2700000" algn="tl">
                    <a:srgbClr val="FFFFFF"/>
                  </a:outerShdw>
                </a:effectLst>
              </a:rPr>
              <a:t>. </a:t>
            </a:r>
            <a:r>
              <a:rPr lang="en-US" sz="4600" b="1" dirty="0" smtClean="0">
                <a:effectLst>
                  <a:outerShdw blurRad="38100" dist="38100" dir="2700000" algn="tl">
                    <a:srgbClr val="FFFFFF"/>
                  </a:outerShdw>
                </a:effectLst>
              </a:rPr>
              <a:t>Land Cover Change Using LIDAR and Motor City Mapping</a:t>
            </a:r>
            <a:endParaRPr lang="en-US" sz="4600" b="1" dirty="0">
              <a:effectLst>
                <a:outerShdw blurRad="38100" dist="38100" dir="2700000" algn="tl">
                  <a:srgbClr val="FFFFFF"/>
                </a:outerShdw>
              </a:effectLst>
            </a:endParaRPr>
          </a:p>
        </p:txBody>
      </p:sp>
      <p:sp>
        <p:nvSpPr>
          <p:cNvPr id="32018" name="Rectangle 1298"/>
          <p:cNvSpPr>
            <a:spLocks noChangeArrowheads="1"/>
          </p:cNvSpPr>
          <p:nvPr/>
        </p:nvSpPr>
        <p:spPr bwMode="auto">
          <a:xfrm>
            <a:off x="0" y="-240835"/>
            <a:ext cx="193964" cy="481670"/>
          </a:xfrm>
          <a:prstGeom prst="rect">
            <a:avLst/>
          </a:prstGeom>
          <a:noFill/>
          <a:ln w="9525">
            <a:noFill/>
            <a:miter lim="800000"/>
            <a:headEnd/>
            <a:tailEnd/>
          </a:ln>
          <a:effectLst/>
        </p:spPr>
        <p:txBody>
          <a:bodyPr wrap="none" lIns="96012" tIns="48006" rIns="96012" bIns="48006" anchor="ctr">
            <a:spAutoFit/>
          </a:bodyPr>
          <a:lstStyle/>
          <a:p>
            <a:endParaRPr lang="en-US" dirty="0"/>
          </a:p>
        </p:txBody>
      </p:sp>
      <p:sp>
        <p:nvSpPr>
          <p:cNvPr id="84014" name="Rectangle 2094"/>
          <p:cNvSpPr>
            <a:spLocks noChangeArrowheads="1"/>
          </p:cNvSpPr>
          <p:nvPr/>
        </p:nvSpPr>
        <p:spPr bwMode="auto">
          <a:xfrm>
            <a:off x="1" y="0"/>
            <a:ext cx="193964" cy="481670"/>
          </a:xfrm>
          <a:prstGeom prst="rect">
            <a:avLst/>
          </a:prstGeom>
          <a:noFill/>
          <a:ln w="9525">
            <a:noFill/>
            <a:miter lim="800000"/>
            <a:headEnd/>
            <a:tailEnd/>
          </a:ln>
          <a:effectLst/>
        </p:spPr>
        <p:txBody>
          <a:bodyPr wrap="none" lIns="96012" tIns="48006" rIns="96012" bIns="48006">
            <a:spAutoFit/>
          </a:bodyPr>
          <a:lstStyle/>
          <a:p>
            <a:endParaRPr lang="en-US" dirty="0"/>
          </a:p>
        </p:txBody>
      </p:sp>
      <p:sp>
        <p:nvSpPr>
          <p:cNvPr id="84016" name="Rectangle 2096"/>
          <p:cNvSpPr>
            <a:spLocks noChangeArrowheads="1"/>
          </p:cNvSpPr>
          <p:nvPr/>
        </p:nvSpPr>
        <p:spPr bwMode="auto">
          <a:xfrm>
            <a:off x="0" y="0"/>
            <a:ext cx="193964" cy="481670"/>
          </a:xfrm>
          <a:prstGeom prst="rect">
            <a:avLst/>
          </a:prstGeom>
          <a:noFill/>
          <a:ln w="9525">
            <a:noFill/>
            <a:miter lim="800000"/>
            <a:headEnd/>
            <a:tailEnd/>
          </a:ln>
          <a:effectLst/>
        </p:spPr>
        <p:txBody>
          <a:bodyPr wrap="none" lIns="96012" tIns="48006" rIns="96012" bIns="48006">
            <a:spAutoFit/>
          </a:bodyPr>
          <a:lstStyle/>
          <a:p>
            <a:endParaRPr lang="en-US" dirty="0"/>
          </a:p>
        </p:txBody>
      </p:sp>
      <p:sp>
        <p:nvSpPr>
          <p:cNvPr id="84018" name="Rectangle 2098"/>
          <p:cNvSpPr>
            <a:spLocks noChangeArrowheads="1"/>
          </p:cNvSpPr>
          <p:nvPr/>
        </p:nvSpPr>
        <p:spPr bwMode="auto">
          <a:xfrm>
            <a:off x="1" y="0"/>
            <a:ext cx="193964" cy="481670"/>
          </a:xfrm>
          <a:prstGeom prst="rect">
            <a:avLst/>
          </a:prstGeom>
          <a:noFill/>
          <a:ln w="9525">
            <a:noFill/>
            <a:miter lim="800000"/>
            <a:headEnd/>
            <a:tailEnd/>
          </a:ln>
          <a:effectLst/>
        </p:spPr>
        <p:txBody>
          <a:bodyPr wrap="none" lIns="96012" tIns="48006" rIns="96012" bIns="48006">
            <a:spAutoFit/>
          </a:bodyPr>
          <a:lstStyle/>
          <a:p>
            <a:endParaRPr lang="en-US" dirty="0"/>
          </a:p>
        </p:txBody>
      </p:sp>
      <p:sp>
        <p:nvSpPr>
          <p:cNvPr id="84020" name="Rectangle 2100"/>
          <p:cNvSpPr>
            <a:spLocks noChangeArrowheads="1"/>
          </p:cNvSpPr>
          <p:nvPr/>
        </p:nvSpPr>
        <p:spPr bwMode="auto">
          <a:xfrm>
            <a:off x="0" y="0"/>
            <a:ext cx="193964" cy="481670"/>
          </a:xfrm>
          <a:prstGeom prst="rect">
            <a:avLst/>
          </a:prstGeom>
          <a:noFill/>
          <a:ln w="9525">
            <a:noFill/>
            <a:miter lim="800000"/>
            <a:headEnd/>
            <a:tailEnd/>
          </a:ln>
          <a:effectLst/>
        </p:spPr>
        <p:txBody>
          <a:bodyPr wrap="none" lIns="96012" tIns="48006" rIns="96012" bIns="48006">
            <a:spAutoFit/>
          </a:bodyPr>
          <a:lstStyle/>
          <a:p>
            <a:endParaRPr lang="en-US" dirty="0"/>
          </a:p>
        </p:txBody>
      </p:sp>
      <p:sp>
        <p:nvSpPr>
          <p:cNvPr id="4690" name="Text Box 594"/>
          <p:cNvSpPr txBox="1">
            <a:spLocks noChangeArrowheads="1"/>
          </p:cNvSpPr>
          <p:nvPr/>
        </p:nvSpPr>
        <p:spPr bwMode="auto">
          <a:xfrm>
            <a:off x="640245" y="3578237"/>
            <a:ext cx="7442986" cy="7353489"/>
          </a:xfrm>
          <a:prstGeom prst="rect">
            <a:avLst/>
          </a:prstGeom>
          <a:solidFill>
            <a:schemeClr val="bg1"/>
          </a:solidFill>
          <a:ln w="63500">
            <a:solidFill>
              <a:schemeClr val="bg2">
                <a:lumMod val="25000"/>
              </a:schemeClr>
            </a:solidFill>
            <a:miter lim="800000"/>
            <a:headEnd/>
            <a:tailEnd/>
          </a:ln>
          <a:effectLst/>
        </p:spPr>
        <p:txBody>
          <a:bodyPr lIns="96008" tIns="48004" rIns="96008" bIns="48004"/>
          <a:lstStyle/>
          <a:p>
            <a:r>
              <a:rPr lang="en-US" sz="2300" dirty="0" smtClean="0"/>
              <a:t>The </a:t>
            </a:r>
            <a:r>
              <a:rPr lang="en-US" sz="2300" dirty="0"/>
              <a:t>Rust Belt region of the United States was once the beacon of industrial and economic power, but today is characterized by declining populations. While many studies examine these shrinking cities in the realm of socio-economic implications, there is a lack of research that investigates the physical artifacts of drastic population loss. This study aims to fill that void by examining land cover change in the Rust Belt shrinking cities of Detroit, Michigan and Youngstown, Ohio. Detroit has served as the poster-child for population decline, having experienced a loss of 62% from its peak population in 1960 to 2010. In Detroit we use LIDAR data to extract building footprints which are then compared to property survey data to create a 5-year land cover change map that highlights demolished properties. Youngstown has seen a 60% decline in population from its peak in 1930 to 2010. Here, </a:t>
            </a:r>
            <a:r>
              <a:rPr lang="en-US" sz="2300" dirty="0" smtClean="0"/>
              <a:t>demolition records are used to map structural loss for a 10-year time period. </a:t>
            </a:r>
            <a:r>
              <a:rPr lang="en-US" sz="2300" dirty="0"/>
              <a:t>These case studies provide, in high detail, a snapshot of what the contemporary urban landscape of the American Rust Belt looks like today</a:t>
            </a:r>
            <a:r>
              <a:rPr lang="en-US" sz="2300" dirty="0" smtClean="0"/>
              <a:t>. Additionally, we challenge the use of the NLCD and products of similar resolution in shrinking cities.</a:t>
            </a:r>
            <a:r>
              <a:rPr lang="en-US" sz="2400" dirty="0"/>
              <a:t/>
            </a:r>
            <a:br>
              <a:rPr lang="en-US" sz="2400" dirty="0"/>
            </a:br>
            <a:endParaRPr lang="en-US" sz="2400" dirty="0"/>
          </a:p>
        </p:txBody>
      </p:sp>
      <p:sp>
        <p:nvSpPr>
          <p:cNvPr id="84060" name="Rectangle 2140"/>
          <p:cNvSpPr>
            <a:spLocks noChangeArrowheads="1"/>
          </p:cNvSpPr>
          <p:nvPr/>
        </p:nvSpPr>
        <p:spPr bwMode="auto">
          <a:xfrm>
            <a:off x="640243" y="2822492"/>
            <a:ext cx="7442988" cy="768096"/>
          </a:xfrm>
          <a:prstGeom prst="rect">
            <a:avLst/>
          </a:prstGeom>
          <a:noFill/>
          <a:ln w="9525">
            <a:noFill/>
            <a:miter lim="800000"/>
            <a:headEnd/>
            <a:tailEnd/>
          </a:ln>
          <a:effectLst/>
        </p:spPr>
        <p:txBody>
          <a:bodyPr lIns="96012" tIns="48006" rIns="96012" bIns="48006"/>
          <a:lstStyle/>
          <a:p>
            <a:pPr algn="ctr"/>
            <a:r>
              <a:rPr lang="en-US" altLang="en-US" sz="4600" b="1" dirty="0">
                <a:effectLst>
                  <a:outerShdw blurRad="38100" dist="38100" dir="2700000" algn="tl">
                    <a:srgbClr val="FFFFFF"/>
                  </a:outerShdw>
                </a:effectLst>
              </a:rPr>
              <a:t>A. Overview</a:t>
            </a:r>
          </a:p>
        </p:txBody>
      </p:sp>
      <p:sp>
        <p:nvSpPr>
          <p:cNvPr id="84062" name="Rectangle 2142"/>
          <p:cNvSpPr>
            <a:spLocks noChangeArrowheads="1"/>
          </p:cNvSpPr>
          <p:nvPr/>
        </p:nvSpPr>
        <p:spPr bwMode="auto">
          <a:xfrm>
            <a:off x="24606756" y="29022494"/>
            <a:ext cx="18554863" cy="768096"/>
          </a:xfrm>
          <a:prstGeom prst="rect">
            <a:avLst/>
          </a:prstGeom>
          <a:noFill/>
          <a:ln w="9525">
            <a:noFill/>
            <a:miter lim="800000"/>
            <a:headEnd/>
            <a:tailEnd/>
          </a:ln>
          <a:effectLst/>
        </p:spPr>
        <p:txBody>
          <a:bodyPr lIns="96012" tIns="48006" rIns="96012" bIns="48006"/>
          <a:lstStyle/>
          <a:p>
            <a:pPr algn="ctr">
              <a:spcAft>
                <a:spcPct val="25000"/>
              </a:spcAft>
            </a:pPr>
            <a:r>
              <a:rPr lang="en-US" altLang="en-US" sz="4600" b="1" dirty="0">
                <a:effectLst>
                  <a:outerShdw blurRad="38100" dist="38100" dir="2700000" algn="tl">
                    <a:srgbClr val="FFFFFF"/>
                  </a:outerShdw>
                </a:effectLst>
              </a:rPr>
              <a:t>G</a:t>
            </a:r>
            <a:r>
              <a:rPr lang="en-US" altLang="en-US" sz="4600" b="1" dirty="0" smtClean="0">
                <a:effectLst>
                  <a:outerShdw blurRad="38100" dist="38100" dir="2700000" algn="tl">
                    <a:srgbClr val="FFFFFF"/>
                  </a:outerShdw>
                </a:effectLst>
              </a:rPr>
              <a:t>. </a:t>
            </a:r>
            <a:r>
              <a:rPr lang="en-US" altLang="en-US" sz="4600" b="1" dirty="0" smtClean="0">
                <a:effectLst>
                  <a:outerShdw blurRad="38100" dist="38100" dir="2700000" algn="tl">
                    <a:srgbClr val="FFFFFF"/>
                  </a:outerShdw>
                </a:effectLst>
              </a:rPr>
              <a:t>Conclusions</a:t>
            </a:r>
            <a:endParaRPr lang="en-US" altLang="en-US" sz="4600" b="1" dirty="0">
              <a:effectLst>
                <a:outerShdw blurRad="38100" dist="38100" dir="2700000" algn="tl">
                  <a:srgbClr val="FFFFFF"/>
                </a:outerShdw>
              </a:effectLst>
            </a:endParaRPr>
          </a:p>
        </p:txBody>
      </p:sp>
      <p:sp>
        <p:nvSpPr>
          <p:cNvPr id="84720" name="Text Box 2800"/>
          <p:cNvSpPr txBox="1">
            <a:spLocks noChangeArrowheads="1"/>
          </p:cNvSpPr>
          <p:nvPr/>
        </p:nvSpPr>
        <p:spPr bwMode="auto">
          <a:xfrm>
            <a:off x="14661874" y="29153224"/>
            <a:ext cx="192157" cy="484094"/>
          </a:xfrm>
          <a:prstGeom prst="rect">
            <a:avLst/>
          </a:prstGeom>
          <a:noFill/>
          <a:ln w="9525">
            <a:noFill/>
            <a:miter lim="800000"/>
            <a:headEnd/>
            <a:tailEnd/>
          </a:ln>
          <a:effectLst/>
        </p:spPr>
        <p:txBody>
          <a:bodyPr wrap="none" lIns="96012" tIns="48006" rIns="96012" bIns="48006">
            <a:spAutoFit/>
          </a:bodyPr>
          <a:lstStyle/>
          <a:p>
            <a:endParaRPr lang="en-US" dirty="0"/>
          </a:p>
        </p:txBody>
      </p:sp>
      <p:sp>
        <p:nvSpPr>
          <p:cNvPr id="84732" name="Rectangle 2812"/>
          <p:cNvSpPr>
            <a:spLocks noChangeArrowheads="1"/>
          </p:cNvSpPr>
          <p:nvPr/>
        </p:nvSpPr>
        <p:spPr bwMode="auto">
          <a:xfrm>
            <a:off x="0" y="-240835"/>
            <a:ext cx="193964" cy="481670"/>
          </a:xfrm>
          <a:prstGeom prst="rect">
            <a:avLst/>
          </a:prstGeom>
          <a:noFill/>
          <a:ln w="9525">
            <a:noFill/>
            <a:miter lim="800000"/>
            <a:headEnd/>
            <a:tailEnd/>
          </a:ln>
          <a:effectLst/>
        </p:spPr>
        <p:txBody>
          <a:bodyPr wrap="none" lIns="96012" tIns="48006" rIns="96012" bIns="48006" anchor="ctr">
            <a:spAutoFit/>
          </a:bodyPr>
          <a:lstStyle/>
          <a:p>
            <a:endParaRPr lang="en-US" dirty="0"/>
          </a:p>
        </p:txBody>
      </p:sp>
      <p:sp>
        <p:nvSpPr>
          <p:cNvPr id="84734" name="Rectangle 2814"/>
          <p:cNvSpPr>
            <a:spLocks noChangeArrowheads="1"/>
          </p:cNvSpPr>
          <p:nvPr/>
        </p:nvSpPr>
        <p:spPr bwMode="auto">
          <a:xfrm>
            <a:off x="0" y="15981361"/>
            <a:ext cx="193964" cy="481670"/>
          </a:xfrm>
          <a:prstGeom prst="rect">
            <a:avLst/>
          </a:prstGeom>
          <a:noFill/>
          <a:ln w="9525">
            <a:noFill/>
            <a:miter lim="800000"/>
            <a:headEnd/>
            <a:tailEnd/>
          </a:ln>
          <a:effectLst/>
        </p:spPr>
        <p:txBody>
          <a:bodyPr wrap="none" lIns="96012" tIns="48006" rIns="96012" bIns="48006" anchor="ctr">
            <a:spAutoFit/>
          </a:bodyPr>
          <a:lstStyle/>
          <a:p>
            <a:endParaRPr lang="en-US" dirty="0"/>
          </a:p>
        </p:txBody>
      </p:sp>
      <p:sp>
        <p:nvSpPr>
          <p:cNvPr id="84736" name="Rectangle 2816"/>
          <p:cNvSpPr>
            <a:spLocks noChangeArrowheads="1"/>
          </p:cNvSpPr>
          <p:nvPr/>
        </p:nvSpPr>
        <p:spPr bwMode="auto">
          <a:xfrm>
            <a:off x="-496957" y="15436755"/>
            <a:ext cx="193964" cy="481670"/>
          </a:xfrm>
          <a:prstGeom prst="rect">
            <a:avLst/>
          </a:prstGeom>
          <a:noFill/>
          <a:ln w="9525">
            <a:noFill/>
            <a:miter lim="800000"/>
            <a:headEnd/>
            <a:tailEnd/>
          </a:ln>
          <a:effectLst/>
        </p:spPr>
        <p:txBody>
          <a:bodyPr wrap="none" lIns="96012" tIns="48006" rIns="96012" bIns="48006" anchor="ctr">
            <a:spAutoFit/>
          </a:bodyPr>
          <a:lstStyle/>
          <a:p>
            <a:endParaRPr lang="en-US" dirty="0"/>
          </a:p>
        </p:txBody>
      </p:sp>
      <p:sp>
        <p:nvSpPr>
          <p:cNvPr id="294" name="Text Box 798"/>
          <p:cNvSpPr txBox="1">
            <a:spLocks noChangeArrowheads="1"/>
          </p:cNvSpPr>
          <p:nvPr/>
        </p:nvSpPr>
        <p:spPr bwMode="auto">
          <a:xfrm>
            <a:off x="24643802" y="19343761"/>
            <a:ext cx="18517818" cy="749808"/>
          </a:xfrm>
          <a:prstGeom prst="rect">
            <a:avLst/>
          </a:prstGeom>
          <a:noFill/>
          <a:ln w="9525">
            <a:noFill/>
            <a:miter lim="800000"/>
            <a:headEnd/>
            <a:tailEnd/>
          </a:ln>
          <a:effectLst/>
        </p:spPr>
        <p:txBody>
          <a:bodyPr lIns="96012" tIns="48006" rIns="96012" bIns="48006"/>
          <a:lstStyle/>
          <a:p>
            <a:pPr algn="ctr"/>
            <a:r>
              <a:rPr lang="en-US" sz="4600" b="1" dirty="0">
                <a:effectLst>
                  <a:outerShdw blurRad="38100" dist="38100" dir="2700000" algn="tl">
                    <a:srgbClr val="FFFFFF"/>
                  </a:outerShdw>
                </a:effectLst>
              </a:rPr>
              <a:t>F</a:t>
            </a:r>
            <a:r>
              <a:rPr lang="en-US" sz="4600" b="1" dirty="0" smtClean="0">
                <a:effectLst>
                  <a:outerShdw blurRad="38100" dist="38100" dir="2700000" algn="tl">
                    <a:srgbClr val="FFFFFF"/>
                  </a:outerShdw>
                </a:effectLst>
              </a:rPr>
              <a:t>. </a:t>
            </a:r>
            <a:r>
              <a:rPr lang="en-US" sz="4600" b="1" dirty="0" smtClean="0">
                <a:effectLst>
                  <a:outerShdw blurRad="38100" dist="38100" dir="2700000" algn="tl">
                    <a:srgbClr val="FFFFFF"/>
                  </a:outerShdw>
                </a:effectLst>
              </a:rPr>
              <a:t>Demolition in Youngstown</a:t>
            </a:r>
            <a:endParaRPr lang="en-US" sz="4600" b="1" dirty="0">
              <a:effectLst>
                <a:outerShdw blurRad="38100" dist="38100" dir="2700000" algn="tl">
                  <a:srgbClr val="FFFFFF"/>
                </a:outerShdw>
              </a:effectLst>
            </a:endParaRPr>
          </a:p>
        </p:txBody>
      </p:sp>
      <p:sp>
        <p:nvSpPr>
          <p:cNvPr id="3077" name="Rectangle 5"/>
          <p:cNvSpPr>
            <a:spLocks noChangeArrowheads="1"/>
          </p:cNvSpPr>
          <p:nvPr/>
        </p:nvSpPr>
        <p:spPr bwMode="auto">
          <a:xfrm>
            <a:off x="0" y="-240835"/>
            <a:ext cx="193964" cy="481670"/>
          </a:xfrm>
          <a:prstGeom prst="rect">
            <a:avLst/>
          </a:prstGeom>
          <a:noFill/>
          <a:ln w="9525">
            <a:noFill/>
            <a:miter lim="800000"/>
            <a:headEnd/>
            <a:tailEnd/>
          </a:ln>
          <a:effectLst/>
        </p:spPr>
        <p:txBody>
          <a:bodyPr vert="horz" wrap="none" lIns="96012" tIns="48006" rIns="96012" bIns="48006" numCol="1" anchor="ctr" anchorCtr="0" compatLnSpc="1">
            <a:prstTxWarp prst="textNoShape">
              <a:avLst/>
            </a:prstTxWarp>
            <a:spAutoFit/>
          </a:bodyPr>
          <a:lstStyle/>
          <a:p>
            <a:endParaRPr lang="en-US" dirty="0"/>
          </a:p>
        </p:txBody>
      </p:sp>
      <p:pic>
        <p:nvPicPr>
          <p:cNvPr id="82" name="Picture 81" descr="OU-Logo-Transparent.png"/>
          <p:cNvPicPr>
            <a:picLocks noChangeAspect="1"/>
          </p:cNvPicPr>
          <p:nvPr/>
        </p:nvPicPr>
        <p:blipFill>
          <a:blip r:embed="rId3" cstate="print"/>
          <a:stretch>
            <a:fillRect/>
          </a:stretch>
        </p:blipFill>
        <p:spPr>
          <a:xfrm>
            <a:off x="640244" y="409929"/>
            <a:ext cx="1814657" cy="252877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4857" y="215010"/>
            <a:ext cx="3080177" cy="3172746"/>
          </a:xfrm>
          <a:prstGeom prst="rect">
            <a:avLst/>
          </a:prstGeom>
        </p:spPr>
      </p:pic>
      <p:sp>
        <p:nvSpPr>
          <p:cNvPr id="131" name="Text Box 848"/>
          <p:cNvSpPr txBox="1">
            <a:spLocks noChangeArrowheads="1"/>
          </p:cNvSpPr>
          <p:nvPr/>
        </p:nvSpPr>
        <p:spPr bwMode="auto">
          <a:xfrm>
            <a:off x="556916" y="10988110"/>
            <a:ext cx="42708118" cy="768096"/>
          </a:xfrm>
          <a:prstGeom prst="rect">
            <a:avLst/>
          </a:prstGeom>
          <a:noFill/>
          <a:ln w="9525">
            <a:noFill/>
            <a:miter lim="800000"/>
            <a:headEnd/>
            <a:tailEnd/>
          </a:ln>
          <a:effectLst/>
        </p:spPr>
        <p:txBody>
          <a:bodyPr lIns="96012" tIns="48006" rIns="96012" bIns="48006"/>
          <a:lstStyle/>
          <a:p>
            <a:pPr algn="ctr"/>
            <a:r>
              <a:rPr lang="en-US" sz="4600" b="1" dirty="0">
                <a:effectLst>
                  <a:outerShdw blurRad="38100" dist="38100" dir="2700000" algn="tl">
                    <a:srgbClr val="FFFFFF"/>
                  </a:outerShdw>
                </a:effectLst>
              </a:rPr>
              <a:t>D</a:t>
            </a:r>
            <a:r>
              <a:rPr lang="en-US" sz="4600" b="1" dirty="0" smtClean="0">
                <a:effectLst>
                  <a:outerShdw blurRad="38100" dist="38100" dir="2700000" algn="tl">
                    <a:srgbClr val="FFFFFF"/>
                  </a:outerShdw>
                </a:effectLst>
              </a:rPr>
              <a:t>. </a:t>
            </a:r>
            <a:r>
              <a:rPr lang="en-US" sz="4600" b="1" dirty="0" smtClean="0">
                <a:effectLst>
                  <a:outerShdw blurRad="38100" dist="38100" dir="2700000" algn="tl">
                    <a:srgbClr val="FFFFFF"/>
                  </a:outerShdw>
                </a:effectLst>
              </a:rPr>
              <a:t>Light Detection and Ranging (LIDAR) in Detroit</a:t>
            </a:r>
            <a:endParaRPr lang="en-US" sz="4600" b="1" dirty="0">
              <a:effectLst>
                <a:outerShdw blurRad="38100" dist="38100" dir="2700000" algn="tl">
                  <a:srgbClr val="FFFFFF"/>
                </a:outerShdw>
              </a:effectLst>
            </a:endParaRPr>
          </a:p>
        </p:txBody>
      </p:sp>
      <p:sp>
        <p:nvSpPr>
          <p:cNvPr id="156" name="TextBox 155"/>
          <p:cNvSpPr txBox="1"/>
          <p:nvPr/>
        </p:nvSpPr>
        <p:spPr>
          <a:xfrm>
            <a:off x="34887902" y="12027845"/>
            <a:ext cx="7967778" cy="7555915"/>
          </a:xfrm>
          <a:prstGeom prst="rect">
            <a:avLst/>
          </a:prstGeom>
          <a:noFill/>
          <a:ln>
            <a:noFill/>
          </a:ln>
        </p:spPr>
        <p:txBody>
          <a:bodyPr wrap="square" rtlCol="0">
            <a:spAutoFit/>
          </a:bodyPr>
          <a:lstStyle/>
          <a:p>
            <a:pPr marL="457200" indent="-457200">
              <a:buClr>
                <a:schemeClr val="bg2">
                  <a:lumMod val="25000"/>
                </a:schemeClr>
              </a:buClr>
              <a:buFont typeface="Wingdings" panose="05000000000000000000" pitchFamily="2" charset="2"/>
              <a:buChar char="§"/>
            </a:pPr>
            <a:r>
              <a:rPr lang="en-US" sz="2300" dirty="0">
                <a:cs typeface="Arial" pitchFamily="34" charset="0"/>
              </a:rPr>
              <a:t>205 2.25 km</a:t>
            </a:r>
            <a:r>
              <a:rPr lang="en-US" sz="2300" baseline="30000" dirty="0">
                <a:cs typeface="Arial" pitchFamily="34" charset="0"/>
              </a:rPr>
              <a:t>2</a:t>
            </a:r>
            <a:r>
              <a:rPr lang="en-US" sz="2300" dirty="0">
                <a:cs typeface="Arial" pitchFamily="34" charset="0"/>
              </a:rPr>
              <a:t> </a:t>
            </a:r>
            <a:r>
              <a:rPr lang="en-US" sz="2300" dirty="0" smtClean="0">
                <a:cs typeface="Arial" pitchFamily="34" charset="0"/>
              </a:rPr>
              <a:t>LIDAR </a:t>
            </a:r>
            <a:r>
              <a:rPr lang="en-US" sz="2300" dirty="0">
                <a:cs typeface="Arial" pitchFamily="34" charset="0"/>
              </a:rPr>
              <a:t>scenes from the USGS Earth Explorer website for Detroit from the 2009 USGS Wayne County </a:t>
            </a:r>
            <a:r>
              <a:rPr lang="en-US" sz="2300" dirty="0" smtClean="0">
                <a:cs typeface="Arial" pitchFamily="34" charset="0"/>
              </a:rPr>
              <a:t>LIDAR </a:t>
            </a:r>
            <a:r>
              <a:rPr lang="en-US" sz="2300" dirty="0" smtClean="0"/>
              <a:t>dataset (Figure </a:t>
            </a:r>
            <a:r>
              <a:rPr lang="en-US" sz="2300" dirty="0" smtClean="0"/>
              <a:t>4).</a:t>
            </a:r>
            <a:endParaRPr lang="en-US" sz="2300" dirty="0" smtClean="0"/>
          </a:p>
          <a:p>
            <a:pPr marL="457200" indent="-457200">
              <a:buClr>
                <a:schemeClr val="bg2">
                  <a:lumMod val="25000"/>
                </a:schemeClr>
              </a:buClr>
              <a:buFont typeface="Wingdings" panose="05000000000000000000" pitchFamily="2" charset="2"/>
              <a:buChar char="§"/>
            </a:pPr>
            <a:r>
              <a:rPr lang="en-US" sz="2300" dirty="0" smtClean="0">
                <a:cs typeface="Arial" pitchFamily="34" charset="0"/>
              </a:rPr>
              <a:t>One 2.25 test scene displayed in Figure </a:t>
            </a:r>
            <a:r>
              <a:rPr lang="en-US" sz="2300" dirty="0" smtClean="0">
                <a:cs typeface="Arial" pitchFamily="34" charset="0"/>
              </a:rPr>
              <a:t>5. </a:t>
            </a:r>
            <a:endParaRPr lang="en-US" sz="2300" dirty="0" smtClean="0">
              <a:cs typeface="Arial" pitchFamily="34" charset="0"/>
            </a:endParaRPr>
          </a:p>
          <a:p>
            <a:pPr marL="457200" indent="-457200">
              <a:buClr>
                <a:schemeClr val="bg2">
                  <a:lumMod val="25000"/>
                </a:schemeClr>
              </a:buClr>
              <a:buFont typeface="Wingdings" panose="05000000000000000000" pitchFamily="2" charset="2"/>
              <a:buChar char="§"/>
            </a:pPr>
            <a:r>
              <a:rPr lang="en-US" sz="2300" dirty="0" smtClean="0">
                <a:cs typeface="Arial" pitchFamily="34" charset="0"/>
              </a:rPr>
              <a:t>Building detection performed using ENVI LIDAR™ workflow.</a:t>
            </a:r>
          </a:p>
          <a:p>
            <a:pPr marL="937260" lvl="1" indent="-457200">
              <a:buClr>
                <a:schemeClr val="bg2">
                  <a:lumMod val="25000"/>
                </a:schemeClr>
              </a:buClr>
              <a:buAutoNum type="alphaLcParenR"/>
            </a:pPr>
            <a:r>
              <a:rPr lang="en-US" sz="2300" dirty="0" smtClean="0">
                <a:cs typeface="Arial" pitchFamily="34" charset="0"/>
              </a:rPr>
              <a:t>Raw LIDAR LAS files are imported into the software.</a:t>
            </a:r>
          </a:p>
          <a:p>
            <a:pPr marL="937260" lvl="1" indent="-457200">
              <a:buClr>
                <a:schemeClr val="bg2">
                  <a:lumMod val="25000"/>
                </a:schemeClr>
              </a:buClr>
              <a:buAutoNum type="alphaLcParenR"/>
            </a:pPr>
            <a:r>
              <a:rPr lang="en-US" sz="2300" dirty="0" smtClean="0">
                <a:cs typeface="Arial" pitchFamily="34" charset="0"/>
              </a:rPr>
              <a:t>Points identified as buildings based on classification, elevation, and slope between points are segmented and connected to form likely buildings.</a:t>
            </a:r>
          </a:p>
          <a:p>
            <a:pPr marL="937260" lvl="1" indent="-457200">
              <a:buClr>
                <a:schemeClr val="bg2">
                  <a:lumMod val="25000"/>
                </a:schemeClr>
              </a:buClr>
              <a:buAutoNum type="alphaLcParenR"/>
            </a:pPr>
            <a:r>
              <a:rPr lang="en-US" sz="2300" dirty="0" smtClean="0">
                <a:cs typeface="Arial" pitchFamily="34" charset="0"/>
              </a:rPr>
              <a:t>Building footprints are extracted. They were then overlaid onto parcel data.</a:t>
            </a:r>
          </a:p>
          <a:p>
            <a:pPr marL="937260" lvl="1" indent="-457200">
              <a:buClr>
                <a:schemeClr val="bg2">
                  <a:lumMod val="25000"/>
                </a:schemeClr>
              </a:buClr>
              <a:buAutoNum type="alphaLcParenR"/>
            </a:pPr>
            <a:r>
              <a:rPr lang="en-US" sz="2300" dirty="0" smtClean="0">
                <a:cs typeface="Arial" pitchFamily="34" charset="0"/>
              </a:rPr>
              <a:t>Parcels of land in Detroit were classified as having contained a building footprint or not having contained a footprint</a:t>
            </a:r>
          </a:p>
          <a:p>
            <a:pPr marL="342900" indent="-342900">
              <a:buClr>
                <a:schemeClr val="bg2">
                  <a:lumMod val="25000"/>
                </a:schemeClr>
              </a:buClr>
              <a:buFont typeface="Wingdings" panose="05000000000000000000" pitchFamily="2" charset="2"/>
              <a:buChar char="§"/>
            </a:pPr>
            <a:r>
              <a:rPr lang="en-US" sz="2300" dirty="0" smtClean="0">
                <a:cs typeface="Arial" pitchFamily="34" charset="0"/>
              </a:rPr>
              <a:t>The 2009 classified parcels were used as a base year for land cover change analysis.</a:t>
            </a:r>
          </a:p>
          <a:p>
            <a:pPr marL="342900" indent="-342900">
              <a:buClr>
                <a:schemeClr val="bg2">
                  <a:lumMod val="25000"/>
                </a:schemeClr>
              </a:buClr>
              <a:buFont typeface="Wingdings" panose="05000000000000000000" pitchFamily="2" charset="2"/>
              <a:buChar char="§"/>
            </a:pPr>
            <a:r>
              <a:rPr lang="en-US" sz="2300" dirty="0" smtClean="0">
                <a:cs typeface="Arial" pitchFamily="34" charset="0"/>
              </a:rPr>
              <a:t>Efficiency of building detection workflow validated using 2009 Detroit Residential Parcel Survey.</a:t>
            </a:r>
          </a:p>
          <a:p>
            <a:pPr marL="822960" lvl="1" indent="-342900">
              <a:buClr>
                <a:schemeClr val="bg2">
                  <a:lumMod val="25000"/>
                </a:schemeClr>
              </a:buClr>
              <a:buFont typeface="Wingdings" panose="05000000000000000000" pitchFamily="2" charset="2"/>
              <a:buChar char="§"/>
            </a:pPr>
            <a:r>
              <a:rPr lang="en-US" sz="2300" dirty="0" smtClean="0">
                <a:cs typeface="Arial" pitchFamily="34" charset="0"/>
              </a:rPr>
              <a:t>LIDAR correctly identified 88% of the structures present in 2009.</a:t>
            </a:r>
          </a:p>
          <a:p>
            <a:pPr>
              <a:buClr>
                <a:srgbClr val="008000"/>
              </a:buClr>
            </a:pPr>
            <a:endParaRPr lang="en-US" sz="2300" dirty="0" smtClean="0">
              <a:cs typeface="Arial" pitchFamily="34" charset="0"/>
            </a:endParaRPr>
          </a:p>
        </p:txBody>
      </p:sp>
      <p:pic>
        <p:nvPicPr>
          <p:cNvPr id="89" name="Picture 88"/>
          <p:cNvPicPr>
            <a:picLocks noChangeAspect="1"/>
          </p:cNvPicPr>
          <p:nvPr/>
        </p:nvPicPr>
        <p:blipFill rotWithShape="1">
          <a:blip r:embed="rId5" cstate="print">
            <a:extLst>
              <a:ext uri="{28A0092B-C50C-407E-A947-70E740481C1C}">
                <a14:useLocalDpi xmlns:a14="http://schemas.microsoft.com/office/drawing/2010/main" val="0"/>
              </a:ext>
            </a:extLst>
          </a:blip>
          <a:srcRect r="15960" b="46355"/>
          <a:stretch/>
        </p:blipFill>
        <p:spPr>
          <a:xfrm>
            <a:off x="595025" y="11917532"/>
            <a:ext cx="11148369" cy="5033860"/>
          </a:xfrm>
          <a:prstGeom prst="rect">
            <a:avLst/>
          </a:prstGeom>
          <a:ln>
            <a:noFill/>
          </a:ln>
        </p:spPr>
      </p:pic>
      <p:sp>
        <p:nvSpPr>
          <p:cNvPr id="25" name="Rectangle 24"/>
          <p:cNvSpPr/>
          <p:nvPr/>
        </p:nvSpPr>
        <p:spPr>
          <a:xfrm>
            <a:off x="7000638" y="14838171"/>
            <a:ext cx="4429456" cy="2155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rotWithShape="1">
          <a:blip r:embed="rId5" cstate="print">
            <a:extLst>
              <a:ext uri="{28A0092B-C50C-407E-A947-70E740481C1C}">
                <a14:useLocalDpi xmlns:a14="http://schemas.microsoft.com/office/drawing/2010/main" val="0"/>
              </a:ext>
            </a:extLst>
          </a:blip>
          <a:srcRect l="53806" t="2063" r="17299" b="84634"/>
          <a:stretch/>
        </p:blipFill>
        <p:spPr>
          <a:xfrm>
            <a:off x="775862" y="16919320"/>
            <a:ext cx="3627121" cy="1181100"/>
          </a:xfrm>
          <a:prstGeom prst="rect">
            <a:avLst/>
          </a:prstGeom>
          <a:ln>
            <a:noFill/>
          </a:ln>
        </p:spPr>
      </p:pic>
      <p:sp>
        <p:nvSpPr>
          <p:cNvPr id="167" name="Rectangle 166"/>
          <p:cNvSpPr/>
          <p:nvPr/>
        </p:nvSpPr>
        <p:spPr>
          <a:xfrm>
            <a:off x="7576515" y="12145597"/>
            <a:ext cx="3640282" cy="548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7857330" y="12184371"/>
            <a:ext cx="3640282" cy="548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97"/>
          <p:cNvSpPr txBox="1">
            <a:spLocks noChangeArrowheads="1"/>
          </p:cNvSpPr>
          <p:nvPr/>
        </p:nvSpPr>
        <p:spPr bwMode="auto">
          <a:xfrm rot="10800000" flipV="1">
            <a:off x="15689549" y="18745949"/>
            <a:ext cx="11963051" cy="430887"/>
          </a:xfrm>
          <a:prstGeom prst="rect">
            <a:avLst/>
          </a:prstGeom>
          <a:solidFill>
            <a:schemeClr val="bg2">
              <a:lumMod val="25000"/>
              <a:alpha val="20000"/>
            </a:schemeClr>
          </a:solidFill>
          <a:ln w="9525">
            <a:noFill/>
            <a:miter lim="800000"/>
            <a:headEnd/>
            <a:tailEnd/>
          </a:ln>
        </p:spPr>
        <p:txBody>
          <a:bodyPr wrap="square">
            <a:spAutoFit/>
          </a:bodyPr>
          <a:lstStyle/>
          <a:p>
            <a:r>
              <a:rPr lang="en-US" sz="2200" b="1" dirty="0" smtClean="0"/>
              <a:t>Figure </a:t>
            </a:r>
            <a:r>
              <a:rPr lang="en-US" sz="2200" b="1" dirty="0" smtClean="0"/>
              <a:t>5: </a:t>
            </a:r>
            <a:r>
              <a:rPr lang="en-US" sz="2200" dirty="0" smtClean="0"/>
              <a:t>Workflow of feature extraction from LIDAR data to classify parcels of land in Detroit in 2009.</a:t>
            </a:r>
            <a:endParaRPr lang="en-US" sz="2200" i="1" dirty="0"/>
          </a:p>
        </p:txBody>
      </p:sp>
      <p:grpSp>
        <p:nvGrpSpPr>
          <p:cNvPr id="4" name="Group 3"/>
          <p:cNvGrpSpPr/>
          <p:nvPr/>
        </p:nvGrpSpPr>
        <p:grpSpPr>
          <a:xfrm>
            <a:off x="13493347" y="12125624"/>
            <a:ext cx="21243607" cy="1010753"/>
            <a:chOff x="13511633" y="11591071"/>
            <a:chExt cx="21243607" cy="1010753"/>
          </a:xfrm>
        </p:grpSpPr>
        <p:pic>
          <p:nvPicPr>
            <p:cNvPr id="95" name="Picture 94"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79122" t="1641" r="17557" b="90499"/>
            <a:stretch/>
          </p:blipFill>
          <p:spPr bwMode="auto">
            <a:xfrm>
              <a:off x="13511633" y="11591071"/>
              <a:ext cx="602567" cy="1010753"/>
            </a:xfrm>
            <a:prstGeom prst="rect">
              <a:avLst/>
            </a:prstGeom>
            <a:noFill/>
            <a:ln>
              <a:noFill/>
            </a:ln>
            <a:extLst>
              <a:ext uri="{53640926-AAD7-44D8-BBD7-CCE9431645EC}">
                <a14:shadowObscured xmlns:a14="http://schemas.microsoft.com/office/drawing/2010/main"/>
              </a:ext>
            </a:extLst>
          </p:spPr>
        </p:pic>
        <p:pic>
          <p:nvPicPr>
            <p:cNvPr id="102" name="Picture 101"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79122" t="1641" r="17557" b="90499"/>
            <a:stretch/>
          </p:blipFill>
          <p:spPr bwMode="auto">
            <a:xfrm>
              <a:off x="20403999" y="11591071"/>
              <a:ext cx="602567" cy="1010753"/>
            </a:xfrm>
            <a:prstGeom prst="rect">
              <a:avLst/>
            </a:prstGeom>
            <a:noFill/>
            <a:ln>
              <a:noFill/>
            </a:ln>
            <a:extLst>
              <a:ext uri="{53640926-AAD7-44D8-BBD7-CCE9431645EC}">
                <a14:shadowObscured xmlns:a14="http://schemas.microsoft.com/office/drawing/2010/main"/>
              </a:ext>
            </a:extLst>
          </p:spPr>
        </p:pic>
        <p:pic>
          <p:nvPicPr>
            <p:cNvPr id="103" name="Picture 102"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79122" t="1641" r="17557" b="90499"/>
            <a:stretch/>
          </p:blipFill>
          <p:spPr bwMode="auto">
            <a:xfrm>
              <a:off x="27260352" y="11591071"/>
              <a:ext cx="602567" cy="1010753"/>
            </a:xfrm>
            <a:prstGeom prst="rect">
              <a:avLst/>
            </a:prstGeom>
            <a:noFill/>
            <a:ln>
              <a:noFill/>
            </a:ln>
            <a:extLst>
              <a:ext uri="{53640926-AAD7-44D8-BBD7-CCE9431645EC}">
                <a14:shadowObscured xmlns:a14="http://schemas.microsoft.com/office/drawing/2010/main"/>
              </a:ext>
            </a:extLst>
          </p:spPr>
        </p:pic>
        <p:pic>
          <p:nvPicPr>
            <p:cNvPr id="105" name="Picture 104"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79122" t="1641" r="17557" b="90499"/>
            <a:stretch/>
          </p:blipFill>
          <p:spPr bwMode="auto">
            <a:xfrm>
              <a:off x="34152673" y="11591071"/>
              <a:ext cx="602567" cy="1010753"/>
            </a:xfrm>
            <a:prstGeom prst="rect">
              <a:avLst/>
            </a:prstGeom>
            <a:noFill/>
            <a:ln>
              <a:noFill/>
            </a:ln>
            <a:extLst>
              <a:ext uri="{53640926-AAD7-44D8-BBD7-CCE9431645EC}">
                <a14:shadowObscured xmlns:a14="http://schemas.microsoft.com/office/drawing/2010/main"/>
              </a:ext>
            </a:extLst>
          </p:spPr>
        </p:pic>
      </p:grpSp>
      <p:pic>
        <p:nvPicPr>
          <p:cNvPr id="90" name="Picture 89"/>
          <p:cNvPicPr>
            <a:picLocks noChangeAspect="1"/>
          </p:cNvPicPr>
          <p:nvPr/>
        </p:nvPicPr>
        <p:blipFill rotWithShape="1">
          <a:blip r:embed="rId5" cstate="print">
            <a:extLst>
              <a:ext uri="{28A0092B-C50C-407E-A947-70E740481C1C}">
                <a14:useLocalDpi xmlns:a14="http://schemas.microsoft.com/office/drawing/2010/main" val="0"/>
              </a:ext>
            </a:extLst>
          </a:blip>
          <a:srcRect l="24245" t="54034" r="51099" b="5147"/>
          <a:stretch/>
        </p:blipFill>
        <p:spPr>
          <a:xfrm>
            <a:off x="5492777" y="15601141"/>
            <a:ext cx="2364553" cy="2769023"/>
          </a:xfrm>
          <a:prstGeom prst="rect">
            <a:avLst/>
          </a:prstGeom>
          <a:ln>
            <a:noFill/>
          </a:ln>
        </p:spPr>
      </p:pic>
      <p:grpSp>
        <p:nvGrpSpPr>
          <p:cNvPr id="3" name="Group 2"/>
          <p:cNvGrpSpPr/>
          <p:nvPr/>
        </p:nvGrpSpPr>
        <p:grpSpPr>
          <a:xfrm>
            <a:off x="13561813" y="14403374"/>
            <a:ext cx="14892241" cy="771525"/>
            <a:chOff x="13569652" y="14042390"/>
            <a:chExt cx="14892241" cy="771525"/>
          </a:xfrm>
        </p:grpSpPr>
        <p:sp>
          <p:nvSpPr>
            <p:cNvPr id="42" name="Right Arrow 41"/>
            <p:cNvSpPr/>
            <p:nvPr/>
          </p:nvSpPr>
          <p:spPr>
            <a:xfrm>
              <a:off x="13569652" y="14042390"/>
              <a:ext cx="1114425" cy="7715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p:cNvSpPr/>
            <p:nvPr/>
          </p:nvSpPr>
          <p:spPr>
            <a:xfrm>
              <a:off x="20458008" y="14042390"/>
              <a:ext cx="1114425" cy="7715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ight Arrow 121"/>
            <p:cNvSpPr/>
            <p:nvPr/>
          </p:nvSpPr>
          <p:spPr>
            <a:xfrm>
              <a:off x="27347468" y="14042390"/>
              <a:ext cx="1114425" cy="7715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TextBox 97"/>
          <p:cNvSpPr txBox="1">
            <a:spLocks noChangeArrowheads="1"/>
          </p:cNvSpPr>
          <p:nvPr/>
        </p:nvSpPr>
        <p:spPr bwMode="auto">
          <a:xfrm rot="10800000" flipV="1">
            <a:off x="686198" y="18461657"/>
            <a:ext cx="9771636" cy="769441"/>
          </a:xfrm>
          <a:prstGeom prst="rect">
            <a:avLst/>
          </a:prstGeom>
          <a:solidFill>
            <a:schemeClr val="bg2">
              <a:lumMod val="25000"/>
              <a:alpha val="20000"/>
            </a:schemeClr>
          </a:solidFill>
          <a:ln w="9525">
            <a:noFill/>
            <a:miter lim="800000"/>
            <a:headEnd/>
            <a:tailEnd/>
          </a:ln>
        </p:spPr>
        <p:txBody>
          <a:bodyPr wrap="square">
            <a:spAutoFit/>
          </a:bodyPr>
          <a:lstStyle/>
          <a:p>
            <a:r>
              <a:rPr lang="en-US" sz="2200" b="1" dirty="0" smtClean="0"/>
              <a:t>Figure </a:t>
            </a:r>
            <a:r>
              <a:rPr lang="en-US" sz="2200" b="1" dirty="0" smtClean="0"/>
              <a:t>4: </a:t>
            </a:r>
            <a:r>
              <a:rPr lang="en-US" sz="2200" dirty="0" smtClean="0"/>
              <a:t>We used 205</a:t>
            </a:r>
            <a:r>
              <a:rPr lang="en-US" sz="2200" b="1" dirty="0" smtClean="0"/>
              <a:t> </a:t>
            </a:r>
            <a:r>
              <a:rPr lang="en-US" sz="2200" dirty="0" smtClean="0"/>
              <a:t>LIDAR scenes in Detroit. The highlighted scene is used to show a sample of the building detection and parcel classification process in Figure </a:t>
            </a:r>
            <a:r>
              <a:rPr lang="en-US" sz="2200" dirty="0" smtClean="0"/>
              <a:t>5 </a:t>
            </a:r>
            <a:r>
              <a:rPr lang="en-US" sz="2200" dirty="0" smtClean="0"/>
              <a:t>(right).</a:t>
            </a:r>
            <a:endParaRPr lang="en-US" sz="2200" i="1" dirty="0"/>
          </a:p>
        </p:txBody>
      </p:sp>
      <p:grpSp>
        <p:nvGrpSpPr>
          <p:cNvPr id="154" name="Group 153"/>
          <p:cNvGrpSpPr/>
          <p:nvPr/>
        </p:nvGrpSpPr>
        <p:grpSpPr>
          <a:xfrm>
            <a:off x="556916" y="20111419"/>
            <a:ext cx="23273849" cy="12253178"/>
            <a:chOff x="940194" y="20314503"/>
            <a:chExt cx="23273849" cy="12253178"/>
          </a:xfrm>
        </p:grpSpPr>
        <p:sp>
          <p:nvSpPr>
            <p:cNvPr id="104" name="Text Box 2152"/>
            <p:cNvSpPr txBox="1">
              <a:spLocks noChangeArrowheads="1"/>
            </p:cNvSpPr>
            <p:nvPr/>
          </p:nvSpPr>
          <p:spPr bwMode="auto">
            <a:xfrm>
              <a:off x="940194" y="20314503"/>
              <a:ext cx="23273849" cy="12253178"/>
            </a:xfrm>
            <a:prstGeom prst="rect">
              <a:avLst/>
            </a:prstGeom>
            <a:solidFill>
              <a:schemeClr val="bg1"/>
            </a:solidFill>
            <a:ln w="63500">
              <a:solidFill>
                <a:schemeClr val="bg2">
                  <a:lumMod val="25000"/>
                </a:schemeClr>
              </a:solidFill>
              <a:miter lim="800000"/>
              <a:headEnd/>
              <a:tailEnd/>
            </a:ln>
            <a:effectLst/>
          </p:spPr>
          <p:txBody>
            <a:bodyPr lIns="96008" tIns="48004" rIns="96008" bIns="48004"/>
            <a:lstStyle/>
            <a:p>
              <a:pPr marL="457200" indent="-457200">
                <a:buClr>
                  <a:schemeClr val="bg2">
                    <a:lumMod val="25000"/>
                  </a:schemeClr>
                </a:buClr>
                <a:buFont typeface="Wingdings" panose="05000000000000000000" pitchFamily="2" charset="2"/>
                <a:buChar char="§"/>
              </a:pPr>
              <a:r>
                <a:rPr lang="en-US" sz="2300" smtClean="0">
                  <a:cs typeface="Arial" pitchFamily="34" charset="0"/>
                </a:rPr>
                <a:t>Motor City Mapping Winter 2013-2014 Certified Results dataset</a:t>
              </a:r>
            </a:p>
            <a:p>
              <a:pPr marL="937260" lvl="1" indent="-457200">
                <a:buClr>
                  <a:schemeClr val="bg2">
                    <a:lumMod val="25000"/>
                  </a:schemeClr>
                </a:buClr>
                <a:buFont typeface="Wingdings" panose="05000000000000000000" pitchFamily="2" charset="2"/>
                <a:buChar char="§"/>
              </a:pPr>
              <a:r>
                <a:rPr lang="en-US" sz="2300" smtClean="0">
                  <a:cs typeface="Arial" pitchFamily="34" charset="0"/>
                </a:rPr>
                <a:t>Referred to as MCM for this study</a:t>
              </a:r>
            </a:p>
            <a:p>
              <a:pPr marL="937260" lvl="1" indent="-457200">
                <a:buClr>
                  <a:schemeClr val="bg2">
                    <a:lumMod val="25000"/>
                  </a:schemeClr>
                </a:buClr>
                <a:buFont typeface="Wingdings" panose="05000000000000000000" pitchFamily="2" charset="2"/>
                <a:buChar char="§"/>
              </a:pPr>
              <a:r>
                <a:rPr lang="en-US" sz="2300" smtClean="0">
                  <a:cs typeface="Arial" pitchFamily="34" charset="0"/>
                </a:rPr>
                <a:t>Survey data conducted in Detroit of 380,000 property parcels</a:t>
              </a:r>
            </a:p>
            <a:p>
              <a:pPr marL="937260" lvl="1" indent="-457200">
                <a:buClr>
                  <a:schemeClr val="bg2">
                    <a:lumMod val="25000"/>
                  </a:schemeClr>
                </a:buClr>
                <a:buFont typeface="Wingdings" panose="05000000000000000000" pitchFamily="2" charset="2"/>
                <a:buChar char="§"/>
              </a:pPr>
              <a:r>
                <a:rPr lang="en-US" sz="2300" smtClean="0">
                  <a:cs typeface="Arial" pitchFamily="34" charset="0"/>
                </a:rPr>
                <a:t>Provided detailed information such as residency status, property type, structural status, structural condition, fire damage, etc.</a:t>
              </a:r>
            </a:p>
            <a:p>
              <a:pPr marL="937260" lvl="1" indent="-457200">
                <a:buClr>
                  <a:schemeClr val="bg2">
                    <a:lumMod val="25000"/>
                  </a:schemeClr>
                </a:buClr>
                <a:buFont typeface="Wingdings" panose="05000000000000000000" pitchFamily="2" charset="2"/>
                <a:buChar char="§"/>
              </a:pPr>
              <a:r>
                <a:rPr lang="en-US" sz="2300" smtClean="0">
                  <a:cs typeface="Arial" pitchFamily="34" charset="0"/>
                </a:rPr>
                <a:t>Structural status was the data category used for this study to classify parcels for 2014</a:t>
              </a:r>
            </a:p>
            <a:p>
              <a:pPr marL="1417320" lvl="2" indent="-457200">
                <a:buClr>
                  <a:schemeClr val="bg2">
                    <a:lumMod val="25000"/>
                  </a:schemeClr>
                </a:buClr>
                <a:buFont typeface="Wingdings" panose="05000000000000000000" pitchFamily="2" charset="2"/>
                <a:buChar char="§"/>
              </a:pPr>
              <a:r>
                <a:rPr lang="en-US" sz="2300" smtClean="0">
                  <a:cs typeface="Arial" pitchFamily="34" charset="0"/>
                </a:rPr>
                <a:t>Structures and vacant lots</a:t>
              </a:r>
              <a:endParaRPr lang="en-US" sz="2300" dirty="0">
                <a:cs typeface="Arial" pitchFamily="34" charset="0"/>
              </a:endParaRPr>
            </a:p>
          </p:txBody>
        </p:sp>
        <p:grpSp>
          <p:nvGrpSpPr>
            <p:cNvPr id="153" name="Group 152"/>
            <p:cNvGrpSpPr/>
            <p:nvPr/>
          </p:nvGrpSpPr>
          <p:grpSpPr>
            <a:xfrm>
              <a:off x="1069561" y="20378968"/>
              <a:ext cx="22880222" cy="12015277"/>
              <a:chOff x="1069561" y="20378968"/>
              <a:chExt cx="22880222" cy="12015277"/>
            </a:xfrm>
          </p:grpSpPr>
          <p:pic>
            <p:nvPicPr>
              <p:cNvPr id="125" name="Picture 1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561" y="20378968"/>
                <a:ext cx="16207811" cy="11464657"/>
              </a:xfrm>
              <a:prstGeom prst="rect">
                <a:avLst/>
              </a:prstGeom>
              <a:ln>
                <a:noFill/>
              </a:ln>
            </p:spPr>
          </p:pic>
          <p:cxnSp>
            <p:nvCxnSpPr>
              <p:cNvPr id="128" name="Straight Arrow Connector 127"/>
              <p:cNvCxnSpPr/>
              <p:nvPr/>
            </p:nvCxnSpPr>
            <p:spPr>
              <a:xfrm>
                <a:off x="8075227" y="26091961"/>
                <a:ext cx="9109355" cy="27650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7644838" y="26413234"/>
                <a:ext cx="4732020" cy="483439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6" name="TextBox 97"/>
              <p:cNvSpPr txBox="1">
                <a:spLocks noChangeArrowheads="1"/>
              </p:cNvSpPr>
              <p:nvPr/>
            </p:nvSpPr>
            <p:spPr bwMode="auto">
              <a:xfrm rot="10800000" flipV="1">
                <a:off x="6032295" y="31551102"/>
                <a:ext cx="6214924" cy="769441"/>
              </a:xfrm>
              <a:prstGeom prst="rect">
                <a:avLst/>
              </a:prstGeom>
              <a:solidFill>
                <a:schemeClr val="bg2">
                  <a:lumMod val="25000"/>
                  <a:alpha val="20000"/>
                </a:schemeClr>
              </a:solidFill>
              <a:ln w="9525">
                <a:noFill/>
                <a:miter lim="800000"/>
                <a:headEnd/>
                <a:tailEnd/>
              </a:ln>
            </p:spPr>
            <p:txBody>
              <a:bodyPr wrap="square">
                <a:spAutoFit/>
              </a:bodyPr>
              <a:lstStyle/>
              <a:p>
                <a:r>
                  <a:rPr lang="en-US" sz="2200" b="1" dirty="0" smtClean="0"/>
                  <a:t>Figure </a:t>
                </a:r>
                <a:r>
                  <a:rPr lang="en-US" sz="2200" b="1" dirty="0" smtClean="0"/>
                  <a:t>6:</a:t>
                </a:r>
                <a:r>
                  <a:rPr lang="en-US" sz="2200" dirty="0" smtClean="0"/>
                  <a:t> </a:t>
                </a:r>
                <a:r>
                  <a:rPr lang="en-US" sz="2200" dirty="0" smtClean="0"/>
                  <a:t>Land cover change on a parcel scale of Detroit using LIDAR in 2009 and MCM in 2014.</a:t>
                </a:r>
                <a:endParaRPr lang="en-US" sz="2200" i="1" dirty="0"/>
              </a:p>
            </p:txBody>
          </p:sp>
          <p:sp>
            <p:nvSpPr>
              <p:cNvPr id="177" name="TextBox 176"/>
              <p:cNvSpPr txBox="1"/>
              <p:nvPr/>
            </p:nvSpPr>
            <p:spPr>
              <a:xfrm>
                <a:off x="17557293" y="25930937"/>
                <a:ext cx="6392488" cy="6463308"/>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
                </a:pPr>
                <a:r>
                  <a:rPr lang="en-US" sz="2300" dirty="0" smtClean="0">
                    <a:cs typeface="Arial" pitchFamily="34" charset="0"/>
                  </a:rPr>
                  <a:t>The classified 2014 parcels were compared to those from the 2009 LIDAR data in order to examine change over 5 years</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Figure </a:t>
                </a:r>
                <a:r>
                  <a:rPr lang="en-US" sz="2300" dirty="0" smtClean="0">
                    <a:cs typeface="Arial" pitchFamily="34" charset="0"/>
                  </a:rPr>
                  <a:t>6 </a:t>
                </a:r>
                <a:r>
                  <a:rPr lang="en-US" sz="2300" dirty="0" smtClean="0">
                    <a:cs typeface="Arial" pitchFamily="34" charset="0"/>
                  </a:rPr>
                  <a:t>(left) shows a small scale map of the 5-year change for the city of Detroit using four categories</a:t>
                </a:r>
              </a:p>
              <a:p>
                <a:pPr marL="937260" lvl="1" indent="-457200">
                  <a:buClr>
                    <a:schemeClr val="bg2">
                      <a:lumMod val="25000"/>
                    </a:schemeClr>
                  </a:buClr>
                  <a:buAutoNum type="arabicPeriod"/>
                </a:pPr>
                <a:r>
                  <a:rPr lang="en-US" sz="2300" b="1" dirty="0" smtClean="0">
                    <a:cs typeface="Arial" pitchFamily="34" charset="0"/>
                  </a:rPr>
                  <a:t>Structure</a:t>
                </a:r>
                <a:r>
                  <a:rPr lang="en-US" sz="2300" dirty="0" smtClean="0">
                    <a:cs typeface="Arial" pitchFamily="34" charset="0"/>
                  </a:rPr>
                  <a:t> – a structure was present in both 2009 and </a:t>
                </a:r>
                <a:r>
                  <a:rPr lang="en-US" sz="2300" dirty="0" smtClean="0">
                    <a:cs typeface="Arial" pitchFamily="34" charset="0"/>
                  </a:rPr>
                  <a:t>2014.</a:t>
                </a:r>
                <a:endParaRPr lang="en-US" sz="2300" dirty="0" smtClean="0">
                  <a:cs typeface="Arial" pitchFamily="34" charset="0"/>
                </a:endParaRPr>
              </a:p>
              <a:p>
                <a:pPr marL="937260" lvl="1" indent="-457200">
                  <a:buClr>
                    <a:schemeClr val="bg2">
                      <a:lumMod val="25000"/>
                    </a:schemeClr>
                  </a:buClr>
                  <a:buAutoNum type="arabicPeriod"/>
                </a:pPr>
                <a:r>
                  <a:rPr lang="en-US" sz="2300" b="1" dirty="0" smtClean="0">
                    <a:cs typeface="Arial" pitchFamily="34" charset="0"/>
                  </a:rPr>
                  <a:t>Vacant</a:t>
                </a:r>
                <a:r>
                  <a:rPr lang="en-US" sz="2300" dirty="0" smtClean="0">
                    <a:cs typeface="Arial" pitchFamily="34" charset="0"/>
                  </a:rPr>
                  <a:t> </a:t>
                </a:r>
                <a:r>
                  <a:rPr lang="en-US" sz="2300" b="1" dirty="0" smtClean="0">
                    <a:cs typeface="Arial" pitchFamily="34" charset="0"/>
                  </a:rPr>
                  <a:t>Lot</a:t>
                </a:r>
                <a:r>
                  <a:rPr lang="en-US" sz="2300" dirty="0" smtClean="0">
                    <a:cs typeface="Arial" pitchFamily="34" charset="0"/>
                  </a:rPr>
                  <a:t> – a vacant lot (lack of structure) was present in both 2009 and </a:t>
                </a:r>
                <a:r>
                  <a:rPr lang="en-US" sz="2300" dirty="0" smtClean="0">
                    <a:cs typeface="Arial" pitchFamily="34" charset="0"/>
                  </a:rPr>
                  <a:t>2014.</a:t>
                </a:r>
                <a:endParaRPr lang="en-US" sz="2300" dirty="0" smtClean="0">
                  <a:cs typeface="Arial" pitchFamily="34" charset="0"/>
                </a:endParaRPr>
              </a:p>
              <a:p>
                <a:pPr marL="937260" lvl="1" indent="-457200">
                  <a:buClr>
                    <a:schemeClr val="bg2">
                      <a:lumMod val="25000"/>
                    </a:schemeClr>
                  </a:buClr>
                  <a:buAutoNum type="arabicPeriod"/>
                </a:pPr>
                <a:r>
                  <a:rPr lang="en-US" sz="2300" b="1" dirty="0" smtClean="0">
                    <a:cs typeface="Arial" pitchFamily="34" charset="0"/>
                  </a:rPr>
                  <a:t>New</a:t>
                </a:r>
                <a:r>
                  <a:rPr lang="en-US" sz="2300" dirty="0" smtClean="0">
                    <a:cs typeface="Arial" pitchFamily="34" charset="0"/>
                  </a:rPr>
                  <a:t> </a:t>
                </a:r>
                <a:r>
                  <a:rPr lang="en-US" sz="2300" b="1" dirty="0" smtClean="0">
                    <a:cs typeface="Arial" pitchFamily="34" charset="0"/>
                  </a:rPr>
                  <a:t>Structure</a:t>
                </a:r>
                <a:r>
                  <a:rPr lang="en-US" sz="2300" dirty="0" smtClean="0">
                    <a:cs typeface="Arial" pitchFamily="34" charset="0"/>
                  </a:rPr>
                  <a:t> – a structure was not present in 2009, but present in </a:t>
                </a:r>
                <a:r>
                  <a:rPr lang="en-US" sz="2300" dirty="0" smtClean="0">
                    <a:cs typeface="Arial" pitchFamily="34" charset="0"/>
                  </a:rPr>
                  <a:t>2014.</a:t>
                </a:r>
                <a:endParaRPr lang="en-US" sz="2300" dirty="0" smtClean="0">
                  <a:cs typeface="Arial" pitchFamily="34" charset="0"/>
                </a:endParaRPr>
              </a:p>
              <a:p>
                <a:pPr marL="937260" lvl="1" indent="-457200">
                  <a:buClr>
                    <a:schemeClr val="bg2">
                      <a:lumMod val="25000"/>
                    </a:schemeClr>
                  </a:buClr>
                  <a:buAutoNum type="arabicPeriod"/>
                </a:pPr>
                <a:r>
                  <a:rPr lang="en-US" sz="2300" b="1" dirty="0" smtClean="0">
                    <a:cs typeface="Arial" pitchFamily="34" charset="0"/>
                  </a:rPr>
                  <a:t>Demolished</a:t>
                </a:r>
                <a:r>
                  <a:rPr lang="en-US" sz="2300" dirty="0" smtClean="0">
                    <a:cs typeface="Arial" pitchFamily="34" charset="0"/>
                  </a:rPr>
                  <a:t> </a:t>
                </a:r>
                <a:r>
                  <a:rPr lang="en-US" sz="2300" b="1" dirty="0" smtClean="0">
                    <a:cs typeface="Arial" pitchFamily="34" charset="0"/>
                  </a:rPr>
                  <a:t>Structure</a:t>
                </a:r>
                <a:r>
                  <a:rPr lang="en-US" sz="2300" dirty="0" smtClean="0">
                    <a:cs typeface="Arial" pitchFamily="34" charset="0"/>
                  </a:rPr>
                  <a:t> – a structure was present in 2009, but not present in </a:t>
                </a:r>
                <a:r>
                  <a:rPr lang="en-US" sz="2300" dirty="0" smtClean="0">
                    <a:cs typeface="Arial" pitchFamily="34" charset="0"/>
                  </a:rPr>
                  <a:t>2014.</a:t>
                </a:r>
                <a:endParaRPr lang="en-US" sz="2300" dirty="0" smtClean="0">
                  <a:cs typeface="Arial" pitchFamily="34" charset="0"/>
                </a:endParaRPr>
              </a:p>
              <a:p>
                <a:pPr marL="342900" indent="-342900">
                  <a:buClr>
                    <a:schemeClr val="bg2">
                      <a:lumMod val="25000"/>
                    </a:schemeClr>
                  </a:buClr>
                  <a:buFont typeface="Wingdings" panose="05000000000000000000" pitchFamily="2" charset="2"/>
                  <a:buChar char="§"/>
                </a:pPr>
                <a:r>
                  <a:rPr lang="en-US" sz="2300" dirty="0" smtClean="0">
                    <a:cs typeface="Arial" pitchFamily="34" charset="0"/>
                  </a:rPr>
                  <a:t>A large scale 1 km</a:t>
                </a:r>
                <a:r>
                  <a:rPr lang="en-US" sz="2300" baseline="30000" dirty="0" smtClean="0">
                    <a:cs typeface="Arial" pitchFamily="34" charset="0"/>
                  </a:rPr>
                  <a:t>2</a:t>
                </a:r>
                <a:r>
                  <a:rPr lang="en-US" sz="2300" dirty="0" smtClean="0">
                    <a:cs typeface="Arial" pitchFamily="34" charset="0"/>
                  </a:rPr>
                  <a:t> area of southern Detroit is shown</a:t>
                </a:r>
                <a:r>
                  <a:rPr lang="en-US" sz="2300" dirty="0">
                    <a:cs typeface="Arial" pitchFamily="34" charset="0"/>
                  </a:rPr>
                  <a:t> </a:t>
                </a:r>
                <a:endParaRPr lang="en-US" sz="2300" dirty="0" smtClean="0">
                  <a:cs typeface="Arial" pitchFamily="34" charset="0"/>
                </a:endParaRPr>
              </a:p>
              <a:p>
                <a:pPr marL="342900" indent="-342900">
                  <a:buClr>
                    <a:schemeClr val="bg2">
                      <a:lumMod val="25000"/>
                    </a:schemeClr>
                  </a:buClr>
                  <a:buFont typeface="Wingdings" panose="05000000000000000000" pitchFamily="2" charset="2"/>
                  <a:buChar char="§"/>
                </a:pPr>
                <a:r>
                  <a:rPr lang="en-US" sz="2300" dirty="0" smtClean="0">
                    <a:cs typeface="Arial" pitchFamily="34" charset="0"/>
                  </a:rPr>
                  <a:t>In total, there was a 13% loss in the total number of structures from 2009-2014.</a:t>
                </a:r>
              </a:p>
            </p:txBody>
          </p:sp>
          <p:sp>
            <p:nvSpPr>
              <p:cNvPr id="127" name="Rectangle 126"/>
              <p:cNvSpPr/>
              <p:nvPr/>
            </p:nvSpPr>
            <p:spPr>
              <a:xfrm>
                <a:off x="12417011" y="26413234"/>
                <a:ext cx="4802869" cy="48196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6" name="TextBox 145"/>
              <p:cNvSpPr txBox="1"/>
              <p:nvPr/>
            </p:nvSpPr>
            <p:spPr>
              <a:xfrm>
                <a:off x="15648101" y="20460460"/>
                <a:ext cx="8301682" cy="1154162"/>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
                </a:pPr>
                <a:r>
                  <a:rPr lang="en-US" sz="2300" dirty="0" smtClean="0">
                    <a:cs typeface="Arial" pitchFamily="34" charset="0"/>
                  </a:rPr>
                  <a:t>Land cover change analyzed on a parcel scale</a:t>
                </a:r>
              </a:p>
              <a:p>
                <a:pPr marL="937260" lvl="1" indent="-457200">
                  <a:buClr>
                    <a:schemeClr val="bg2">
                      <a:lumMod val="25000"/>
                    </a:schemeClr>
                  </a:buClr>
                  <a:buFont typeface="Wingdings" panose="05000000000000000000" pitchFamily="2" charset="2"/>
                  <a:buChar char="§"/>
                </a:pPr>
                <a:r>
                  <a:rPr lang="en-US" sz="2300" dirty="0" smtClean="0">
                    <a:cs typeface="Arial" pitchFamily="34" charset="0"/>
                  </a:rPr>
                  <a:t>Products of 30 m resolution or higher are too coarse to capture significant small changes to the landscape</a:t>
                </a:r>
              </a:p>
            </p:txBody>
          </p:sp>
          <p:sp>
            <p:nvSpPr>
              <p:cNvPr id="181" name="TextBox 97"/>
              <p:cNvSpPr txBox="1">
                <a:spLocks noChangeArrowheads="1"/>
              </p:cNvSpPr>
              <p:nvPr/>
            </p:nvSpPr>
            <p:spPr bwMode="auto">
              <a:xfrm rot="10800000" flipV="1">
                <a:off x="17487211" y="25518974"/>
                <a:ext cx="6383112" cy="477054"/>
              </a:xfrm>
              <a:prstGeom prst="rect">
                <a:avLst/>
              </a:prstGeom>
              <a:solidFill>
                <a:schemeClr val="bg2">
                  <a:lumMod val="25000"/>
                  <a:alpha val="50000"/>
                </a:schemeClr>
              </a:solidFill>
              <a:ln w="9525">
                <a:noFill/>
                <a:miter lim="800000"/>
                <a:headEnd/>
                <a:tailEnd/>
              </a:ln>
            </p:spPr>
            <p:txBody>
              <a:bodyPr wrap="square">
                <a:spAutoFit/>
              </a:bodyPr>
              <a:lstStyle/>
              <a:p>
                <a:pPr algn="ctr">
                  <a:defRPr/>
                </a:pPr>
                <a:r>
                  <a:rPr lang="en-US" b="1" dirty="0" smtClean="0"/>
                  <a:t>5-year Change Map</a:t>
                </a:r>
                <a:endParaRPr lang="en-US" i="1" dirty="0"/>
              </a:p>
            </p:txBody>
          </p:sp>
          <p:sp>
            <p:nvSpPr>
              <p:cNvPr id="183" name="TextBox 97"/>
              <p:cNvSpPr txBox="1">
                <a:spLocks noChangeArrowheads="1"/>
              </p:cNvSpPr>
              <p:nvPr/>
            </p:nvSpPr>
            <p:spPr bwMode="auto">
              <a:xfrm rot="10800000" flipV="1">
                <a:off x="15648102" y="21594857"/>
                <a:ext cx="8301679" cy="489343"/>
              </a:xfrm>
              <a:prstGeom prst="rect">
                <a:avLst/>
              </a:prstGeom>
              <a:solidFill>
                <a:schemeClr val="bg2">
                  <a:lumMod val="25000"/>
                  <a:alpha val="50000"/>
                </a:schemeClr>
              </a:solidFill>
              <a:ln w="9525">
                <a:noFill/>
                <a:miter lim="800000"/>
                <a:headEnd/>
                <a:tailEnd/>
              </a:ln>
            </p:spPr>
            <p:txBody>
              <a:bodyPr wrap="square">
                <a:spAutoFit/>
              </a:bodyPr>
              <a:lstStyle/>
              <a:p>
                <a:pPr algn="ctr">
                  <a:defRPr/>
                </a:pPr>
                <a:r>
                  <a:rPr lang="en-US" b="1" dirty="0" smtClean="0"/>
                  <a:t>Motor City Mapping</a:t>
                </a:r>
                <a:endParaRPr lang="en-US" i="1" dirty="0"/>
              </a:p>
            </p:txBody>
          </p:sp>
          <p:sp>
            <p:nvSpPr>
              <p:cNvPr id="186" name="TextBox 185"/>
              <p:cNvSpPr txBox="1"/>
              <p:nvPr/>
            </p:nvSpPr>
            <p:spPr>
              <a:xfrm>
                <a:off x="15648101" y="22105805"/>
                <a:ext cx="8301682" cy="3277820"/>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
                </a:pPr>
                <a:r>
                  <a:rPr lang="en-US" sz="2300" dirty="0">
                    <a:cs typeface="Arial" pitchFamily="34" charset="0"/>
                  </a:rPr>
                  <a:t>Motor City Mapping Winter 2013-2014 Certified Results dataset</a:t>
                </a:r>
              </a:p>
              <a:p>
                <a:pPr marL="937260" lvl="1" indent="-457200">
                  <a:buClr>
                    <a:schemeClr val="bg2">
                      <a:lumMod val="25000"/>
                    </a:schemeClr>
                  </a:buClr>
                  <a:buFont typeface="Wingdings" panose="05000000000000000000" pitchFamily="2" charset="2"/>
                  <a:buChar char="§"/>
                </a:pPr>
                <a:r>
                  <a:rPr lang="en-US" sz="2300" dirty="0">
                    <a:cs typeface="Arial" pitchFamily="34" charset="0"/>
                  </a:rPr>
                  <a:t>Referred to as MCM for this study</a:t>
                </a:r>
              </a:p>
              <a:p>
                <a:pPr marL="937260" lvl="1" indent="-457200">
                  <a:buClr>
                    <a:schemeClr val="bg2">
                      <a:lumMod val="25000"/>
                    </a:schemeClr>
                  </a:buClr>
                  <a:buFont typeface="Wingdings" panose="05000000000000000000" pitchFamily="2" charset="2"/>
                  <a:buChar char="§"/>
                </a:pPr>
                <a:r>
                  <a:rPr lang="en-US" sz="2300" dirty="0">
                    <a:cs typeface="Arial" pitchFamily="34" charset="0"/>
                  </a:rPr>
                  <a:t>Survey data conducted in Detroit of 380,000 property parcels</a:t>
                </a:r>
              </a:p>
              <a:p>
                <a:pPr marL="937260" lvl="1" indent="-457200">
                  <a:buClr>
                    <a:schemeClr val="bg2">
                      <a:lumMod val="25000"/>
                    </a:schemeClr>
                  </a:buClr>
                  <a:buFont typeface="Wingdings" panose="05000000000000000000" pitchFamily="2" charset="2"/>
                  <a:buChar char="§"/>
                </a:pPr>
                <a:r>
                  <a:rPr lang="en-US" sz="2300" dirty="0">
                    <a:cs typeface="Arial" pitchFamily="34" charset="0"/>
                  </a:rPr>
                  <a:t>Provided detailed information such as residency status, property type, structural status, structural condition, fire damage, etc.</a:t>
                </a:r>
              </a:p>
              <a:p>
                <a:pPr marL="937260" lvl="1" indent="-457200">
                  <a:buClr>
                    <a:schemeClr val="bg2">
                      <a:lumMod val="25000"/>
                    </a:schemeClr>
                  </a:buClr>
                  <a:buFont typeface="Wingdings" panose="05000000000000000000" pitchFamily="2" charset="2"/>
                  <a:buChar char="§"/>
                </a:pPr>
                <a:r>
                  <a:rPr lang="en-US" sz="2300" dirty="0">
                    <a:cs typeface="Arial" pitchFamily="34" charset="0"/>
                  </a:rPr>
                  <a:t>Structural status was the data category used for this study to classify parcels for 2014</a:t>
                </a:r>
              </a:p>
              <a:p>
                <a:pPr marL="1417320" lvl="2" indent="-457200">
                  <a:buClr>
                    <a:schemeClr val="bg2">
                      <a:lumMod val="25000"/>
                    </a:schemeClr>
                  </a:buClr>
                  <a:buFont typeface="Wingdings" panose="05000000000000000000" pitchFamily="2" charset="2"/>
                  <a:buChar char="§"/>
                </a:pPr>
                <a:r>
                  <a:rPr lang="en-US" sz="2300" dirty="0">
                    <a:cs typeface="Arial" pitchFamily="34" charset="0"/>
                  </a:rPr>
                  <a:t>Structures and vacant lots</a:t>
                </a:r>
              </a:p>
            </p:txBody>
          </p:sp>
        </p:grpSp>
      </p:grpSp>
      <p:sp>
        <p:nvSpPr>
          <p:cNvPr id="84061" name="Rectangle 2141"/>
          <p:cNvSpPr>
            <a:spLocks noChangeArrowheads="1"/>
          </p:cNvSpPr>
          <p:nvPr/>
        </p:nvSpPr>
        <p:spPr bwMode="auto">
          <a:xfrm>
            <a:off x="8272075" y="2822492"/>
            <a:ext cx="20199090" cy="765938"/>
          </a:xfrm>
          <a:prstGeom prst="rect">
            <a:avLst/>
          </a:prstGeom>
          <a:noFill/>
          <a:ln w="9525">
            <a:noFill/>
            <a:miter lim="800000"/>
            <a:headEnd/>
            <a:tailEnd/>
          </a:ln>
          <a:effectLst/>
        </p:spPr>
        <p:txBody>
          <a:bodyPr lIns="96012" tIns="48006" rIns="96012" bIns="48006"/>
          <a:lstStyle/>
          <a:p>
            <a:pPr algn="ctr"/>
            <a:r>
              <a:rPr lang="en-US" sz="4600" b="1" dirty="0">
                <a:effectLst>
                  <a:outerShdw blurRad="38100" dist="38100" dir="2700000" algn="tl">
                    <a:srgbClr val="FFFFFF"/>
                  </a:outerShdw>
                </a:effectLst>
              </a:rPr>
              <a:t>B</a:t>
            </a:r>
            <a:r>
              <a:rPr lang="en-US" sz="4600" b="1" dirty="0" smtClean="0">
                <a:effectLst>
                  <a:outerShdw blurRad="38100" dist="38100" dir="2700000" algn="tl">
                    <a:srgbClr val="FFFFFF"/>
                  </a:outerShdw>
                </a:effectLst>
              </a:rPr>
              <a:t>. </a:t>
            </a:r>
            <a:r>
              <a:rPr lang="en-US" sz="4600" b="1" dirty="0">
                <a:effectLst>
                  <a:outerShdw blurRad="38100" dist="38100" dir="2700000" algn="tl">
                    <a:srgbClr val="FFFFFF"/>
                  </a:outerShdw>
                </a:effectLst>
              </a:rPr>
              <a:t>Study </a:t>
            </a:r>
            <a:r>
              <a:rPr lang="en-US" sz="4600" b="1" dirty="0" smtClean="0">
                <a:effectLst>
                  <a:outerShdw blurRad="38100" dist="38100" dir="2700000" algn="tl">
                    <a:srgbClr val="FFFFFF"/>
                  </a:outerShdw>
                </a:effectLst>
              </a:rPr>
              <a:t>Areas</a:t>
            </a:r>
          </a:p>
          <a:p>
            <a:pPr algn="ctr"/>
            <a:endParaRPr lang="en-US" sz="5000" b="1" dirty="0">
              <a:effectLst>
                <a:outerShdw blurRad="38100" dist="38100" dir="2700000" algn="tl">
                  <a:srgbClr val="FFFFFF"/>
                </a:outerShdw>
              </a:effectLst>
            </a:endParaRPr>
          </a:p>
        </p:txBody>
      </p:sp>
      <p:sp>
        <p:nvSpPr>
          <p:cNvPr id="123" name="Text Box 594"/>
          <p:cNvSpPr txBox="1">
            <a:spLocks noChangeArrowheads="1"/>
          </p:cNvSpPr>
          <p:nvPr/>
        </p:nvSpPr>
        <p:spPr bwMode="auto">
          <a:xfrm>
            <a:off x="8272075" y="3578237"/>
            <a:ext cx="20119284" cy="7351776"/>
          </a:xfrm>
          <a:prstGeom prst="rect">
            <a:avLst/>
          </a:prstGeom>
          <a:solidFill>
            <a:schemeClr val="bg1"/>
          </a:solidFill>
          <a:ln w="63500">
            <a:solidFill>
              <a:schemeClr val="bg2">
                <a:lumMod val="25000"/>
              </a:schemeClr>
            </a:solidFill>
            <a:miter lim="800000"/>
            <a:headEnd/>
            <a:tailEnd/>
          </a:ln>
          <a:effectLst/>
        </p:spPr>
        <p:txBody>
          <a:bodyPr lIns="96008" tIns="48004" rIns="96008" bIns="48004"/>
          <a:lstStyle/>
          <a:p>
            <a:endParaRPr lang="en-US" sz="2400" dirty="0">
              <a:latin typeface="Arial" pitchFamily="34" charset="0"/>
              <a:cs typeface="Arial" pitchFamily="34" charset="0"/>
            </a:endParaRPr>
          </a:p>
          <a:p>
            <a:r>
              <a:rPr lang="en-US" sz="2400" dirty="0">
                <a:latin typeface="Arial" pitchFamily="34" charset="0"/>
                <a:cs typeface="Arial" pitchFamily="34" charset="0"/>
              </a:rPr>
              <a:t> </a:t>
            </a:r>
          </a:p>
        </p:txBody>
      </p:sp>
      <p:sp>
        <p:nvSpPr>
          <p:cNvPr id="74" name="TextBox 97"/>
          <p:cNvSpPr txBox="1">
            <a:spLocks noChangeArrowheads="1"/>
          </p:cNvSpPr>
          <p:nvPr/>
        </p:nvSpPr>
        <p:spPr bwMode="auto">
          <a:xfrm rot="10800000" flipV="1">
            <a:off x="20542289" y="4290529"/>
            <a:ext cx="2636422" cy="2800767"/>
          </a:xfrm>
          <a:prstGeom prst="rect">
            <a:avLst/>
          </a:prstGeom>
          <a:solidFill>
            <a:schemeClr val="bg2">
              <a:lumMod val="25000"/>
              <a:alpha val="20000"/>
            </a:schemeClr>
          </a:solidFill>
          <a:ln w="9525">
            <a:noFill/>
            <a:miter lim="800000"/>
            <a:headEnd/>
            <a:tailEnd/>
          </a:ln>
        </p:spPr>
        <p:txBody>
          <a:bodyPr wrap="square">
            <a:spAutoFit/>
          </a:bodyPr>
          <a:lstStyle/>
          <a:p>
            <a:r>
              <a:rPr lang="en-US" sz="2200" b="1" dirty="0"/>
              <a:t>Figure </a:t>
            </a:r>
            <a:r>
              <a:rPr lang="en-US" sz="2200" b="1" dirty="0"/>
              <a:t>2</a:t>
            </a:r>
            <a:r>
              <a:rPr lang="en-US" sz="2200" b="1" dirty="0" smtClean="0"/>
              <a:t>: </a:t>
            </a:r>
            <a:r>
              <a:rPr lang="en-US" sz="2200" b="1" dirty="0"/>
              <a:t>a) </a:t>
            </a:r>
            <a:r>
              <a:rPr lang="en-US" sz="2200" dirty="0"/>
              <a:t>(</a:t>
            </a:r>
            <a:r>
              <a:rPr lang="en-US" sz="2200" dirty="0" smtClean="0"/>
              <a:t>Left</a:t>
            </a:r>
            <a:r>
              <a:rPr lang="en-US" sz="2200" dirty="0"/>
              <a:t>)</a:t>
            </a:r>
            <a:r>
              <a:rPr lang="en-US" sz="2200" dirty="0" smtClean="0"/>
              <a:t> </a:t>
            </a:r>
            <a:r>
              <a:rPr lang="en-US" sz="2200" dirty="0" smtClean="0"/>
              <a:t>Municipal </a:t>
            </a:r>
            <a:r>
              <a:rPr lang="en-US" sz="2200" dirty="0" smtClean="0"/>
              <a:t>boundary and land parcels </a:t>
            </a:r>
            <a:r>
              <a:rPr lang="en-US" sz="2200" dirty="0"/>
              <a:t>of Detroit, Michigan. </a:t>
            </a:r>
            <a:r>
              <a:rPr lang="en-US" sz="2200" b="1" dirty="0"/>
              <a:t>b) </a:t>
            </a:r>
            <a:r>
              <a:rPr lang="en-US" sz="2200" dirty="0" smtClean="0"/>
              <a:t>(</a:t>
            </a:r>
            <a:r>
              <a:rPr lang="en-US" sz="2200" dirty="0" smtClean="0"/>
              <a:t>Right</a:t>
            </a:r>
            <a:r>
              <a:rPr lang="en-US" sz="2200" dirty="0"/>
              <a:t>)</a:t>
            </a:r>
            <a:r>
              <a:rPr lang="en-US" sz="2200" dirty="0" smtClean="0"/>
              <a:t> </a:t>
            </a:r>
            <a:r>
              <a:rPr lang="en-US" sz="2200" dirty="0" smtClean="0"/>
              <a:t>Municipal </a:t>
            </a:r>
            <a:r>
              <a:rPr lang="en-US" sz="2200" dirty="0"/>
              <a:t>boundary </a:t>
            </a:r>
            <a:r>
              <a:rPr lang="en-US" sz="2200" dirty="0" smtClean="0"/>
              <a:t>and land parcels of </a:t>
            </a:r>
            <a:r>
              <a:rPr lang="en-US" sz="2200" dirty="0"/>
              <a:t>Youngstown, </a:t>
            </a:r>
            <a:r>
              <a:rPr lang="en-US" sz="2200" dirty="0" smtClean="0"/>
              <a:t>O</a:t>
            </a:r>
            <a:r>
              <a:rPr lang="en-US" sz="2200" dirty="0"/>
              <a:t>hio. </a:t>
            </a:r>
            <a:endParaRPr lang="en-US" sz="2200" dirty="0"/>
          </a:p>
        </p:txBody>
      </p:sp>
      <p:sp>
        <p:nvSpPr>
          <p:cNvPr id="62" name="TextBox 97"/>
          <p:cNvSpPr txBox="1">
            <a:spLocks noChangeArrowheads="1"/>
          </p:cNvSpPr>
          <p:nvPr/>
        </p:nvSpPr>
        <p:spPr bwMode="auto">
          <a:xfrm rot="10800000" flipV="1">
            <a:off x="14890515" y="7791236"/>
            <a:ext cx="7354721" cy="457200"/>
          </a:xfrm>
          <a:prstGeom prst="rect">
            <a:avLst/>
          </a:prstGeom>
          <a:solidFill>
            <a:schemeClr val="bg2">
              <a:lumMod val="25000"/>
              <a:alpha val="50000"/>
            </a:schemeClr>
          </a:solidFill>
          <a:ln w="9525">
            <a:noFill/>
            <a:miter lim="800000"/>
            <a:headEnd/>
            <a:tailEnd/>
          </a:ln>
        </p:spPr>
        <p:txBody>
          <a:bodyPr wrap="square">
            <a:spAutoFit/>
          </a:bodyPr>
          <a:lstStyle/>
          <a:p>
            <a:pPr algn="ctr">
              <a:defRPr/>
            </a:pPr>
            <a:r>
              <a:rPr lang="en-US" b="1" dirty="0" smtClean="0"/>
              <a:t>Detroit, Michigan</a:t>
            </a:r>
            <a:endParaRPr lang="en-US" i="1" dirty="0"/>
          </a:p>
        </p:txBody>
      </p:sp>
      <p:sp>
        <p:nvSpPr>
          <p:cNvPr id="65" name="TextBox 64"/>
          <p:cNvSpPr txBox="1"/>
          <p:nvPr/>
        </p:nvSpPr>
        <p:spPr>
          <a:xfrm>
            <a:off x="14890515" y="8311900"/>
            <a:ext cx="7403126" cy="2569934"/>
          </a:xfrm>
          <a:prstGeom prst="rect">
            <a:avLst/>
          </a:prstGeom>
          <a:noFill/>
          <a:ln>
            <a:noFill/>
          </a:ln>
        </p:spPr>
        <p:txBody>
          <a:bodyPr wrap="square" rtlCol="0">
            <a:spAutoFit/>
          </a:bodyPr>
          <a:lstStyle/>
          <a:p>
            <a:pPr marL="457200" indent="-457200">
              <a:buClr>
                <a:schemeClr val="bg2">
                  <a:lumMod val="25000"/>
                </a:schemeClr>
              </a:buClr>
              <a:buFont typeface="Wingdings" panose="05000000000000000000" pitchFamily="2" charset="2"/>
              <a:buChar char="§"/>
            </a:pPr>
            <a:r>
              <a:rPr lang="en-US" sz="2300" dirty="0" smtClean="0">
                <a:cs typeface="Arial" pitchFamily="34" charset="0"/>
              </a:rPr>
              <a:t>Spans 370 km</a:t>
            </a:r>
            <a:r>
              <a:rPr lang="en-US" sz="2300" baseline="30000" dirty="0" smtClean="0">
                <a:cs typeface="Arial" pitchFamily="34" charset="0"/>
              </a:rPr>
              <a:t>2</a:t>
            </a:r>
            <a:r>
              <a:rPr lang="en-US" sz="2300" dirty="0">
                <a:cs typeface="Arial" pitchFamily="34" charset="0"/>
              </a:rPr>
              <a:t> </a:t>
            </a:r>
            <a:r>
              <a:rPr lang="en-US" sz="2300" dirty="0" smtClean="0">
                <a:cs typeface="Arial" pitchFamily="34" charset="0"/>
              </a:rPr>
              <a:t>in Wayne County in southeast Michigan and sits along the Detroit River, which flows into Lake St. Clair to the northeast and Lake Erie to the southeast (Figure </a:t>
            </a:r>
            <a:r>
              <a:rPr lang="en-US" sz="2300" dirty="0">
                <a:cs typeface="Arial" pitchFamily="34" charset="0"/>
              </a:rPr>
              <a:t>2</a:t>
            </a:r>
            <a:r>
              <a:rPr lang="en-US" sz="2300" dirty="0" smtClean="0">
                <a:cs typeface="Arial" pitchFamily="34" charset="0"/>
              </a:rPr>
              <a:t>a</a:t>
            </a:r>
            <a:r>
              <a:rPr lang="en-US" sz="2300" dirty="0" smtClean="0">
                <a:cs typeface="Arial" pitchFamily="34" charset="0"/>
              </a:rPr>
              <a:t>.)</a:t>
            </a:r>
            <a:endParaRPr lang="en-US" sz="2300" baseline="30000" dirty="0" smtClean="0">
              <a:cs typeface="Arial" pitchFamily="34" charset="0"/>
            </a:endParaRPr>
          </a:p>
          <a:p>
            <a:pPr marL="457200" indent="-457200">
              <a:buClr>
                <a:schemeClr val="bg2">
                  <a:lumMod val="25000"/>
                </a:schemeClr>
              </a:buClr>
              <a:buFont typeface="Wingdings" panose="05000000000000000000" pitchFamily="2" charset="2"/>
              <a:buChar char="§"/>
            </a:pPr>
            <a:r>
              <a:rPr lang="en-US" sz="2300" dirty="0" smtClean="0">
                <a:cs typeface="Arial" pitchFamily="34" charset="0"/>
              </a:rPr>
              <a:t>Study area excludes the centralized communities of Highland Park and </a:t>
            </a:r>
            <a:r>
              <a:rPr lang="en-US" sz="2300" dirty="0" err="1" smtClean="0">
                <a:cs typeface="Arial" pitchFamily="34" charset="0"/>
              </a:rPr>
              <a:t>Hamtrack</a:t>
            </a:r>
            <a:r>
              <a:rPr lang="en-US" sz="2300" dirty="0" smtClean="0">
                <a:cs typeface="Arial" pitchFamily="34" charset="0"/>
              </a:rPr>
              <a:t>.</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Reached maximum population of 1.85 million in 1960, but has declined by 62% to 711,000 by 2010.</a:t>
            </a:r>
          </a:p>
        </p:txBody>
      </p:sp>
      <p:pic>
        <p:nvPicPr>
          <p:cNvPr id="77" name="Picture 76"/>
          <p:cNvPicPr>
            <a:picLocks noChangeAspect="1"/>
          </p:cNvPicPr>
          <p:nvPr/>
        </p:nvPicPr>
        <p:blipFill rotWithShape="1">
          <a:blip r:embed="rId8" cstate="print">
            <a:extLst>
              <a:ext uri="{28A0092B-C50C-407E-A947-70E740481C1C}">
                <a14:useLocalDpi xmlns:a14="http://schemas.microsoft.com/office/drawing/2010/main" val="0"/>
              </a:ext>
            </a:extLst>
          </a:blip>
          <a:srcRect b="13869"/>
          <a:stretch/>
        </p:blipFill>
        <p:spPr>
          <a:xfrm>
            <a:off x="8423080" y="3681384"/>
            <a:ext cx="5796911" cy="3820586"/>
          </a:xfrm>
          <a:prstGeom prst="rect">
            <a:avLst/>
          </a:prstGeom>
          <a:ln>
            <a:noFill/>
          </a:ln>
        </p:spPr>
      </p:pic>
      <p:sp>
        <p:nvSpPr>
          <p:cNvPr id="86" name="TextBox 85"/>
          <p:cNvSpPr txBox="1"/>
          <p:nvPr/>
        </p:nvSpPr>
        <p:spPr>
          <a:xfrm>
            <a:off x="8423080" y="8633562"/>
            <a:ext cx="6337570" cy="2215991"/>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
            </a:pPr>
            <a:r>
              <a:rPr lang="en-US" sz="2300" dirty="0" smtClean="0">
                <a:cs typeface="Arial" pitchFamily="34" charset="0"/>
              </a:rPr>
              <a:t>The Rust Belt </a:t>
            </a:r>
            <a:r>
              <a:rPr lang="en-US" sz="2300" dirty="0" smtClean="0">
                <a:cs typeface="Arial" pitchFamily="34" charset="0"/>
              </a:rPr>
              <a:t>expands </a:t>
            </a:r>
            <a:r>
              <a:rPr lang="en-US" sz="2300" dirty="0" smtClean="0">
                <a:cs typeface="Arial" pitchFamily="34" charset="0"/>
              </a:rPr>
              <a:t>from western New York state west into far east Illinois and portions of Wisconsin.</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Starred are </a:t>
            </a:r>
            <a:r>
              <a:rPr lang="en-US" sz="2300" dirty="0" smtClean="0">
                <a:cs typeface="Arial" pitchFamily="34" charset="0"/>
              </a:rPr>
              <a:t>Detroit</a:t>
            </a:r>
            <a:r>
              <a:rPr lang="en-US" sz="2300" dirty="0" smtClean="0">
                <a:cs typeface="Arial" pitchFamily="34" charset="0"/>
              </a:rPr>
              <a:t>, Michigan and Youngstown, </a:t>
            </a:r>
            <a:r>
              <a:rPr lang="en-US" sz="2300" dirty="0" smtClean="0">
                <a:cs typeface="Arial" pitchFamily="34" charset="0"/>
              </a:rPr>
              <a:t>Ohio</a:t>
            </a:r>
            <a:r>
              <a:rPr lang="en-US" sz="2300" dirty="0">
                <a:cs typeface="Arial" pitchFamily="34" charset="0"/>
              </a:rPr>
              <a:t> </a:t>
            </a:r>
            <a:r>
              <a:rPr lang="en-US" sz="2300" dirty="0" smtClean="0">
                <a:cs typeface="Arial" pitchFamily="34" charset="0"/>
              </a:rPr>
              <a:t>which</a:t>
            </a:r>
            <a:r>
              <a:rPr lang="en-US" sz="2300" dirty="0" smtClean="0">
                <a:cs typeface="Arial" pitchFamily="34" charset="0"/>
              </a:rPr>
              <a:t> </a:t>
            </a:r>
            <a:r>
              <a:rPr lang="en-US" sz="2300" dirty="0" smtClean="0">
                <a:cs typeface="Arial" pitchFamily="34" charset="0"/>
              </a:rPr>
              <a:t>were selected because they represent significantly different </a:t>
            </a:r>
            <a:r>
              <a:rPr lang="en-US" sz="2300" dirty="0" smtClean="0">
                <a:cs typeface="Arial" pitchFamily="34" charset="0"/>
              </a:rPr>
              <a:t>populations </a:t>
            </a:r>
            <a:r>
              <a:rPr lang="en-US" sz="2300" dirty="0" smtClean="0">
                <a:cs typeface="Arial" pitchFamily="34" charset="0"/>
              </a:rPr>
              <a:t>and land </a:t>
            </a:r>
            <a:r>
              <a:rPr lang="en-US" sz="2300" dirty="0" smtClean="0">
                <a:cs typeface="Arial" pitchFamily="34" charset="0"/>
              </a:rPr>
              <a:t>areas.</a:t>
            </a:r>
            <a:endParaRPr lang="en-US" sz="2300" dirty="0" smtClean="0">
              <a:cs typeface="Arial" pitchFamily="34" charset="0"/>
            </a:endParaRPr>
          </a:p>
        </p:txBody>
      </p:sp>
      <p:sp>
        <p:nvSpPr>
          <p:cNvPr id="99" name="TextBox 97"/>
          <p:cNvSpPr txBox="1">
            <a:spLocks noChangeArrowheads="1"/>
          </p:cNvSpPr>
          <p:nvPr/>
        </p:nvSpPr>
        <p:spPr bwMode="auto">
          <a:xfrm rot="10800000" flipV="1">
            <a:off x="8423080" y="7576181"/>
            <a:ext cx="6272638" cy="1107996"/>
          </a:xfrm>
          <a:prstGeom prst="rect">
            <a:avLst/>
          </a:prstGeom>
          <a:solidFill>
            <a:schemeClr val="bg2">
              <a:lumMod val="25000"/>
              <a:alpha val="20000"/>
            </a:schemeClr>
          </a:solidFill>
          <a:ln w="9525">
            <a:noFill/>
            <a:miter lim="800000"/>
            <a:headEnd/>
            <a:tailEnd/>
          </a:ln>
        </p:spPr>
        <p:txBody>
          <a:bodyPr wrap="square">
            <a:spAutoFit/>
          </a:bodyPr>
          <a:lstStyle/>
          <a:p>
            <a:pPr>
              <a:defRPr/>
            </a:pPr>
            <a:r>
              <a:rPr lang="en-US" sz="2200" b="1" dirty="0"/>
              <a:t>Figure </a:t>
            </a:r>
            <a:r>
              <a:rPr lang="en-US" sz="2200" b="1" dirty="0"/>
              <a:t>1</a:t>
            </a:r>
            <a:r>
              <a:rPr lang="en-US" sz="2200" b="1" dirty="0" smtClean="0"/>
              <a:t>: </a:t>
            </a:r>
            <a:r>
              <a:rPr lang="en-US" sz="2200" dirty="0"/>
              <a:t>The Rust Belt Region of the United States </a:t>
            </a:r>
            <a:r>
              <a:rPr lang="en-US" sz="2200" dirty="0" smtClean="0"/>
              <a:t>includes </a:t>
            </a:r>
            <a:r>
              <a:rPr lang="en-US" sz="2200" dirty="0"/>
              <a:t>industrial centers of the metals and automotive industries</a:t>
            </a:r>
            <a:r>
              <a:rPr lang="en-US" sz="2200" dirty="0" smtClean="0"/>
              <a:t>.</a:t>
            </a:r>
            <a:endParaRPr lang="en-US" sz="2200" i="1" dirty="0"/>
          </a:p>
        </p:txBody>
      </p:sp>
      <p:sp>
        <p:nvSpPr>
          <p:cNvPr id="71" name="TextBox 70"/>
          <p:cNvSpPr txBox="1"/>
          <p:nvPr/>
        </p:nvSpPr>
        <p:spPr>
          <a:xfrm>
            <a:off x="22423504" y="8311900"/>
            <a:ext cx="5896501" cy="2215991"/>
          </a:xfrm>
          <a:prstGeom prst="rect">
            <a:avLst/>
          </a:prstGeom>
          <a:noFill/>
          <a:ln>
            <a:noFill/>
          </a:ln>
        </p:spPr>
        <p:txBody>
          <a:bodyPr wrap="square" rtlCol="0">
            <a:spAutoFit/>
          </a:bodyPr>
          <a:lstStyle/>
          <a:p>
            <a:pPr marL="457200" indent="-457200">
              <a:buClr>
                <a:schemeClr val="bg2">
                  <a:lumMod val="25000"/>
                </a:schemeClr>
              </a:buClr>
              <a:buFont typeface="Wingdings" panose="05000000000000000000" pitchFamily="2" charset="2"/>
              <a:buChar char="§"/>
            </a:pPr>
            <a:r>
              <a:rPr lang="en-US" sz="2300" dirty="0" smtClean="0">
                <a:cs typeface="Arial" pitchFamily="34" charset="0"/>
              </a:rPr>
              <a:t>Expands </a:t>
            </a:r>
            <a:r>
              <a:rPr lang="en-US" sz="2300" dirty="0">
                <a:cs typeface="Arial" pitchFamily="34" charset="0"/>
              </a:rPr>
              <a:t>9</a:t>
            </a:r>
            <a:r>
              <a:rPr lang="en-US" sz="2300" dirty="0" smtClean="0">
                <a:cs typeface="Arial" pitchFamily="34" charset="0"/>
              </a:rPr>
              <a:t>0 km</a:t>
            </a:r>
            <a:r>
              <a:rPr lang="en-US" sz="2300" baseline="30000" dirty="0" smtClean="0">
                <a:cs typeface="Arial" pitchFamily="34" charset="0"/>
              </a:rPr>
              <a:t>2</a:t>
            </a:r>
            <a:r>
              <a:rPr lang="en-US" sz="2300" dirty="0">
                <a:cs typeface="Arial" pitchFamily="34" charset="0"/>
              </a:rPr>
              <a:t> </a:t>
            </a:r>
            <a:r>
              <a:rPr lang="en-US" sz="2300" dirty="0" smtClean="0">
                <a:cs typeface="Arial" pitchFamily="34" charset="0"/>
              </a:rPr>
              <a:t>in eastern Ohio and is primarily located in Mahoning County. Some parcels stretch into Trumbull </a:t>
            </a:r>
            <a:r>
              <a:rPr lang="en-US" sz="2300" dirty="0" smtClean="0">
                <a:cs typeface="Arial" pitchFamily="34" charset="0"/>
              </a:rPr>
              <a:t>County</a:t>
            </a:r>
            <a:r>
              <a:rPr lang="en-US" sz="2300" dirty="0">
                <a:cs typeface="Arial" pitchFamily="34" charset="0"/>
              </a:rPr>
              <a:t> </a:t>
            </a:r>
            <a:r>
              <a:rPr lang="en-US" sz="2300" dirty="0" smtClean="0">
                <a:cs typeface="Arial" pitchFamily="34" charset="0"/>
              </a:rPr>
              <a:t>(Figure </a:t>
            </a:r>
            <a:r>
              <a:rPr lang="en-US" sz="2300" dirty="0" smtClean="0">
                <a:cs typeface="Arial" pitchFamily="34" charset="0"/>
              </a:rPr>
              <a:t>2</a:t>
            </a:r>
            <a:r>
              <a:rPr lang="en-US" sz="2300" dirty="0" smtClean="0">
                <a:cs typeface="Arial" pitchFamily="34" charset="0"/>
              </a:rPr>
              <a:t>b.).</a:t>
            </a:r>
            <a:endParaRPr lang="en-US" sz="2300" baseline="30000" dirty="0" smtClean="0">
              <a:cs typeface="Arial" pitchFamily="34" charset="0"/>
            </a:endParaRPr>
          </a:p>
          <a:p>
            <a:pPr marL="457200" indent="-457200">
              <a:buClr>
                <a:schemeClr val="bg2">
                  <a:lumMod val="25000"/>
                </a:schemeClr>
              </a:buClr>
              <a:buFont typeface="Wingdings" panose="05000000000000000000" pitchFamily="2" charset="2"/>
              <a:buChar char="§"/>
            </a:pPr>
            <a:r>
              <a:rPr lang="en-US" sz="2300" dirty="0" smtClean="0">
                <a:cs typeface="Arial" pitchFamily="34" charset="0"/>
              </a:rPr>
              <a:t>Reached peak population of 170,000 in 1930, but has declined by 60% to 67,000 by 2010.</a:t>
            </a:r>
          </a:p>
        </p:txBody>
      </p:sp>
      <p:sp>
        <p:nvSpPr>
          <p:cNvPr id="87" name="TextBox 97"/>
          <p:cNvSpPr txBox="1">
            <a:spLocks noChangeArrowheads="1"/>
          </p:cNvSpPr>
          <p:nvPr/>
        </p:nvSpPr>
        <p:spPr bwMode="auto">
          <a:xfrm rot="10800000" flipV="1">
            <a:off x="22423504" y="7791236"/>
            <a:ext cx="5897880" cy="457200"/>
          </a:xfrm>
          <a:prstGeom prst="rect">
            <a:avLst/>
          </a:prstGeom>
          <a:solidFill>
            <a:schemeClr val="bg2">
              <a:lumMod val="25000"/>
              <a:alpha val="50000"/>
            </a:schemeClr>
          </a:solidFill>
          <a:ln w="9525">
            <a:noFill/>
            <a:miter lim="800000"/>
            <a:headEnd/>
            <a:tailEnd/>
          </a:ln>
        </p:spPr>
        <p:txBody>
          <a:bodyPr wrap="square">
            <a:spAutoFit/>
          </a:bodyPr>
          <a:lstStyle/>
          <a:p>
            <a:pPr algn="ctr">
              <a:defRPr/>
            </a:pPr>
            <a:r>
              <a:rPr lang="en-US" b="1" dirty="0" smtClean="0"/>
              <a:t>Youngstown, Ohio</a:t>
            </a:r>
            <a:endParaRPr lang="en-US" i="1" dirty="0"/>
          </a:p>
        </p:txBody>
      </p:sp>
      <p:pic>
        <p:nvPicPr>
          <p:cNvPr id="187" name="Picture 1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90515" y="3728355"/>
            <a:ext cx="5546939" cy="3885368"/>
          </a:xfrm>
          <a:prstGeom prst="rect">
            <a:avLst/>
          </a:prstGeom>
        </p:spPr>
      </p:pic>
      <p:sp>
        <p:nvSpPr>
          <p:cNvPr id="66" name="Rectangle 65"/>
          <p:cNvSpPr/>
          <p:nvPr/>
        </p:nvSpPr>
        <p:spPr>
          <a:xfrm>
            <a:off x="14890515" y="3728355"/>
            <a:ext cx="321278" cy="32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100" dirty="0">
              <a:effectLst/>
              <a:ea typeface="Calibri" panose="020F0502020204030204" pitchFamily="34" charset="0"/>
              <a:cs typeface="Times New Roman" panose="02020603050405020304" pitchFamily="18" charset="0"/>
            </a:endParaRPr>
          </a:p>
        </p:txBody>
      </p:sp>
      <p:pic>
        <p:nvPicPr>
          <p:cNvPr id="201" name="Picture 20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83546" y="3725966"/>
            <a:ext cx="5036459" cy="3853888"/>
          </a:xfrm>
          <a:prstGeom prst="rect">
            <a:avLst/>
          </a:prstGeom>
        </p:spPr>
      </p:pic>
      <p:sp>
        <p:nvSpPr>
          <p:cNvPr id="67" name="Rectangle 66"/>
          <p:cNvSpPr/>
          <p:nvPr/>
        </p:nvSpPr>
        <p:spPr>
          <a:xfrm>
            <a:off x="23283546" y="3720152"/>
            <a:ext cx="321278" cy="32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11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grpSp>
        <p:nvGrpSpPr>
          <p:cNvPr id="160" name="Group 159"/>
          <p:cNvGrpSpPr/>
          <p:nvPr/>
        </p:nvGrpSpPr>
        <p:grpSpPr>
          <a:xfrm>
            <a:off x="24606756" y="20109927"/>
            <a:ext cx="18658278" cy="8967916"/>
            <a:chOff x="24606756" y="20292483"/>
            <a:chExt cx="18554863" cy="8967916"/>
          </a:xfrm>
        </p:grpSpPr>
        <p:sp>
          <p:nvSpPr>
            <p:cNvPr id="275" name="Text Box 2152"/>
            <p:cNvSpPr txBox="1">
              <a:spLocks noChangeArrowheads="1"/>
            </p:cNvSpPr>
            <p:nvPr/>
          </p:nvSpPr>
          <p:spPr bwMode="auto">
            <a:xfrm>
              <a:off x="24606756" y="20292483"/>
              <a:ext cx="18554863" cy="8967916"/>
            </a:xfrm>
            <a:prstGeom prst="rect">
              <a:avLst/>
            </a:prstGeom>
            <a:solidFill>
              <a:schemeClr val="bg1"/>
            </a:solidFill>
            <a:ln w="63500">
              <a:solidFill>
                <a:schemeClr val="bg2">
                  <a:lumMod val="25000"/>
                </a:schemeClr>
              </a:solidFill>
              <a:miter lim="800000"/>
              <a:headEnd/>
              <a:tailEnd/>
            </a:ln>
            <a:effectLst/>
          </p:spPr>
          <p:txBody>
            <a:bodyPr lIns="96008" tIns="48004" rIns="96008" bIns="48004"/>
            <a:lstStyle/>
            <a:p>
              <a:pPr>
                <a:buClr>
                  <a:schemeClr val="bg2">
                    <a:lumMod val="25000"/>
                  </a:schemeClr>
                </a:buClr>
              </a:pPr>
              <a:endParaRPr lang="en-US" sz="2300" dirty="0">
                <a:cs typeface="Arial" pitchFamily="34" charset="0"/>
              </a:endParaRPr>
            </a:p>
          </p:txBody>
        </p:sp>
        <p:grpSp>
          <p:nvGrpSpPr>
            <p:cNvPr id="159" name="Group 158"/>
            <p:cNvGrpSpPr/>
            <p:nvPr/>
          </p:nvGrpSpPr>
          <p:grpSpPr>
            <a:xfrm>
              <a:off x="24759150" y="20401122"/>
              <a:ext cx="18062268" cy="8774256"/>
              <a:chOff x="24759150" y="20401122"/>
              <a:chExt cx="18062268" cy="8774256"/>
            </a:xfrm>
          </p:grpSpPr>
          <p:pic>
            <p:nvPicPr>
              <p:cNvPr id="188" name="Picture 18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759150" y="20401122"/>
                <a:ext cx="11354584" cy="8774256"/>
              </a:xfrm>
              <a:prstGeom prst="rect">
                <a:avLst/>
              </a:prstGeom>
              <a:ln>
                <a:noFill/>
              </a:ln>
            </p:spPr>
          </p:pic>
          <p:sp>
            <p:nvSpPr>
              <p:cNvPr id="189" name="Rectangle 188"/>
              <p:cNvSpPr/>
              <p:nvPr/>
            </p:nvSpPr>
            <p:spPr>
              <a:xfrm>
                <a:off x="32592813" y="25452796"/>
                <a:ext cx="3045627" cy="30834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91" name="Straight Arrow Connector 190"/>
              <p:cNvCxnSpPr/>
              <p:nvPr/>
            </p:nvCxnSpPr>
            <p:spPr>
              <a:xfrm flipV="1">
                <a:off x="28740100" y="25452796"/>
                <a:ext cx="3852713" cy="658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28707278" y="26802430"/>
                <a:ext cx="3885535" cy="17443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TextBox 97"/>
              <p:cNvSpPr txBox="1">
                <a:spLocks noChangeArrowheads="1"/>
              </p:cNvSpPr>
              <p:nvPr/>
            </p:nvSpPr>
            <p:spPr bwMode="auto">
              <a:xfrm rot="10800000" flipV="1">
                <a:off x="35926328" y="28614988"/>
                <a:ext cx="6007971" cy="430887"/>
              </a:xfrm>
              <a:prstGeom prst="rect">
                <a:avLst/>
              </a:prstGeom>
              <a:solidFill>
                <a:schemeClr val="bg2">
                  <a:lumMod val="25000"/>
                  <a:alpha val="20000"/>
                </a:schemeClr>
              </a:solidFill>
              <a:ln w="9525">
                <a:noFill/>
                <a:miter lim="800000"/>
                <a:headEnd/>
                <a:tailEnd/>
              </a:ln>
            </p:spPr>
            <p:txBody>
              <a:bodyPr wrap="square">
                <a:spAutoFit/>
              </a:bodyPr>
              <a:lstStyle/>
              <a:p>
                <a:r>
                  <a:rPr lang="en-US" sz="2200" b="1" dirty="0" smtClean="0"/>
                  <a:t>Figure </a:t>
                </a:r>
                <a:r>
                  <a:rPr lang="en-US" sz="2200" b="1" dirty="0" smtClean="0"/>
                  <a:t>7:</a:t>
                </a:r>
                <a:r>
                  <a:rPr lang="en-US" sz="2200" dirty="0" smtClean="0"/>
                  <a:t> </a:t>
                </a:r>
                <a:r>
                  <a:rPr lang="en-US" sz="2200" dirty="0" smtClean="0"/>
                  <a:t>10-year demolition change in Youngstown</a:t>
                </a:r>
                <a:endParaRPr lang="en-US" sz="2200" i="1" dirty="0"/>
              </a:p>
            </p:txBody>
          </p:sp>
          <p:sp>
            <p:nvSpPr>
              <p:cNvPr id="203" name="TextBox 202"/>
              <p:cNvSpPr txBox="1"/>
              <p:nvPr/>
            </p:nvSpPr>
            <p:spPr>
              <a:xfrm>
                <a:off x="34662872" y="20534034"/>
                <a:ext cx="8027235" cy="2569934"/>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
                </a:pPr>
                <a:r>
                  <a:rPr lang="en-US" sz="2300" dirty="0" smtClean="0">
                    <a:cs typeface="Arial" pitchFamily="34" charset="0"/>
                  </a:rPr>
                  <a:t>Demolition data was collected by the City of Youngstown Property Code Enforcement and Demolition Office.</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LIDAR data exists for 2006 for this area, but it is unclassified and of poor quality. Therefore it was deemed ineffective for this immediate study.</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Annual demolition records range from 2006-present and are updated frequently.</a:t>
                </a:r>
              </a:p>
            </p:txBody>
          </p:sp>
          <p:sp>
            <p:nvSpPr>
              <p:cNvPr id="204" name="TextBox 97"/>
              <p:cNvSpPr txBox="1">
                <a:spLocks noChangeArrowheads="1"/>
              </p:cNvSpPr>
              <p:nvPr/>
            </p:nvSpPr>
            <p:spPr bwMode="auto">
              <a:xfrm rot="10800000" flipV="1">
                <a:off x="35927738" y="23217055"/>
                <a:ext cx="6893680" cy="491629"/>
              </a:xfrm>
              <a:prstGeom prst="rect">
                <a:avLst/>
              </a:prstGeom>
              <a:solidFill>
                <a:schemeClr val="bg2">
                  <a:lumMod val="25000"/>
                  <a:alpha val="50000"/>
                </a:schemeClr>
              </a:solidFill>
              <a:ln w="9525">
                <a:noFill/>
                <a:miter lim="800000"/>
                <a:headEnd/>
                <a:tailEnd/>
              </a:ln>
            </p:spPr>
            <p:txBody>
              <a:bodyPr wrap="square">
                <a:spAutoFit/>
              </a:bodyPr>
              <a:lstStyle/>
              <a:p>
                <a:pPr algn="ctr">
                  <a:defRPr/>
                </a:pPr>
                <a:r>
                  <a:rPr lang="en-US" b="1" dirty="0" smtClean="0"/>
                  <a:t>10-year Change Map</a:t>
                </a:r>
                <a:endParaRPr lang="en-US" i="1" dirty="0"/>
              </a:p>
            </p:txBody>
          </p:sp>
          <p:sp>
            <p:nvSpPr>
              <p:cNvPr id="205" name="TextBox 204"/>
              <p:cNvSpPr txBox="1"/>
              <p:nvPr/>
            </p:nvSpPr>
            <p:spPr>
              <a:xfrm>
                <a:off x="35927738" y="23782896"/>
                <a:ext cx="6893680" cy="4339650"/>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
                </a:pPr>
                <a:r>
                  <a:rPr lang="en-US" sz="2300" dirty="0" smtClean="0">
                    <a:cs typeface="Arial" pitchFamily="34" charset="0"/>
                  </a:rPr>
                  <a:t>61,387 total parcels in Youngstown</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Figure </a:t>
                </a:r>
                <a:r>
                  <a:rPr lang="en-US" sz="2300" dirty="0" smtClean="0">
                    <a:cs typeface="Arial" pitchFamily="34" charset="0"/>
                  </a:rPr>
                  <a:t>7 </a:t>
                </a:r>
                <a:r>
                  <a:rPr lang="en-US" sz="2300" dirty="0" smtClean="0">
                    <a:cs typeface="Arial" pitchFamily="34" charset="0"/>
                  </a:rPr>
                  <a:t>(left) shows a small scale map of the 10-year change for Youngstown using only demolition records.</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Showcases structural loss</a:t>
                </a:r>
              </a:p>
              <a:p>
                <a:pPr marL="937260" lvl="1" indent="-457200">
                  <a:buClr>
                    <a:schemeClr val="bg2">
                      <a:lumMod val="25000"/>
                    </a:schemeClr>
                  </a:buClr>
                  <a:buAutoNum type="arabicPeriod"/>
                </a:pPr>
                <a:r>
                  <a:rPr lang="en-US" sz="2300" b="1" dirty="0" smtClean="0">
                    <a:cs typeface="Arial" pitchFamily="34" charset="0"/>
                  </a:rPr>
                  <a:t>Structure</a:t>
                </a:r>
                <a:r>
                  <a:rPr lang="en-US" sz="2300" dirty="0" smtClean="0">
                    <a:cs typeface="Arial" pitchFamily="34" charset="0"/>
                  </a:rPr>
                  <a:t> – a structure was present from </a:t>
                </a:r>
                <a:r>
                  <a:rPr lang="en-US" sz="2300" dirty="0" smtClean="0">
                    <a:cs typeface="Arial" pitchFamily="34" charset="0"/>
                  </a:rPr>
                  <a:t>2006-present.</a:t>
                </a:r>
                <a:endParaRPr lang="en-US" sz="2300" dirty="0" smtClean="0">
                  <a:cs typeface="Arial" pitchFamily="34" charset="0"/>
                </a:endParaRPr>
              </a:p>
              <a:p>
                <a:pPr marL="937260" lvl="1" indent="-457200">
                  <a:buClr>
                    <a:schemeClr val="bg2">
                      <a:lumMod val="25000"/>
                    </a:schemeClr>
                  </a:buClr>
                  <a:buAutoNum type="arabicPeriod"/>
                </a:pPr>
                <a:r>
                  <a:rPr lang="en-US" sz="2300" b="1" dirty="0" smtClean="0">
                    <a:cs typeface="Arial" pitchFamily="34" charset="0"/>
                  </a:rPr>
                  <a:t>Demolished</a:t>
                </a:r>
                <a:r>
                  <a:rPr lang="en-US" sz="2300" dirty="0" smtClean="0">
                    <a:cs typeface="Arial" pitchFamily="34" charset="0"/>
                  </a:rPr>
                  <a:t> </a:t>
                </a:r>
                <a:r>
                  <a:rPr lang="en-US" sz="2300" b="1" dirty="0" smtClean="0">
                    <a:cs typeface="Arial" pitchFamily="34" charset="0"/>
                  </a:rPr>
                  <a:t>Structure</a:t>
                </a:r>
                <a:r>
                  <a:rPr lang="en-US" sz="2300" dirty="0" smtClean="0">
                    <a:cs typeface="Arial" pitchFamily="34" charset="0"/>
                  </a:rPr>
                  <a:t> – a structure was demolished in the time frame from 2006-2016.</a:t>
                </a:r>
              </a:p>
              <a:p>
                <a:pPr marL="342900" indent="-342900">
                  <a:buClr>
                    <a:schemeClr val="bg2">
                      <a:lumMod val="25000"/>
                    </a:schemeClr>
                  </a:buClr>
                  <a:buFont typeface="Wingdings" panose="05000000000000000000" pitchFamily="2" charset="2"/>
                  <a:buChar char="§"/>
                </a:pPr>
                <a:r>
                  <a:rPr lang="en-US" sz="2300" dirty="0" smtClean="0">
                    <a:cs typeface="Arial" pitchFamily="34" charset="0"/>
                  </a:rPr>
                  <a:t>A large scale 1 km</a:t>
                </a:r>
                <a:r>
                  <a:rPr lang="en-US" sz="2300" baseline="30000" dirty="0" smtClean="0">
                    <a:cs typeface="Arial" pitchFamily="34" charset="0"/>
                  </a:rPr>
                  <a:t>2</a:t>
                </a:r>
                <a:r>
                  <a:rPr lang="en-US" sz="2300" dirty="0" smtClean="0">
                    <a:cs typeface="Arial" pitchFamily="34" charset="0"/>
                  </a:rPr>
                  <a:t> area of southern Youngstown is shown</a:t>
                </a:r>
                <a:r>
                  <a:rPr lang="en-US" sz="2300" dirty="0">
                    <a:cs typeface="Arial" pitchFamily="34" charset="0"/>
                  </a:rPr>
                  <a:t> </a:t>
                </a:r>
              </a:p>
              <a:p>
                <a:pPr marL="342900" indent="-342900">
                  <a:buClr>
                    <a:schemeClr val="bg2">
                      <a:lumMod val="25000"/>
                    </a:schemeClr>
                  </a:buClr>
                  <a:buFont typeface="Wingdings" panose="05000000000000000000" pitchFamily="2" charset="2"/>
                  <a:buChar char="§"/>
                </a:pPr>
                <a:r>
                  <a:rPr lang="en-US" sz="2300" dirty="0" smtClean="0">
                    <a:cs typeface="Arial" pitchFamily="34" charset="0"/>
                  </a:rPr>
                  <a:t>The demolition data identified a 6% total loss in the number of structures from 2006-2016.</a:t>
                </a:r>
              </a:p>
            </p:txBody>
          </p:sp>
        </p:grpSp>
      </p:grpSp>
      <p:sp>
        <p:nvSpPr>
          <p:cNvPr id="152" name="Rectangle 151"/>
          <p:cNvSpPr/>
          <p:nvPr/>
        </p:nvSpPr>
        <p:spPr>
          <a:xfrm>
            <a:off x="7702172" y="12107893"/>
            <a:ext cx="3666450" cy="620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7773295" y="12497944"/>
            <a:ext cx="3666450" cy="1925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5132" t="91158" r="73168" b="4383"/>
          <a:stretch/>
        </p:blipFill>
        <p:spPr bwMode="auto">
          <a:xfrm>
            <a:off x="22466443" y="17762263"/>
            <a:ext cx="3936106" cy="573408"/>
          </a:xfrm>
          <a:prstGeom prst="rect">
            <a:avLst/>
          </a:prstGeom>
          <a:noFill/>
          <a:ln>
            <a:noFill/>
          </a:ln>
          <a:extLst>
            <a:ext uri="{53640926-AAD7-44D8-BBD7-CCE9431645EC}">
              <a14:shadowObscured xmlns:a14="http://schemas.microsoft.com/office/drawing/2010/main"/>
            </a:ext>
          </a:extLst>
        </p:spPr>
      </p:pic>
      <p:pic>
        <p:nvPicPr>
          <p:cNvPr id="98" name="Picture 97"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78826" t="41307" r="198" b="54101"/>
          <a:stretch/>
        </p:blipFill>
        <p:spPr bwMode="auto">
          <a:xfrm>
            <a:off x="15648102" y="17739183"/>
            <a:ext cx="3804904" cy="590415"/>
          </a:xfrm>
          <a:prstGeom prst="rect">
            <a:avLst/>
          </a:prstGeom>
          <a:noFill/>
          <a:ln>
            <a:noFill/>
          </a:ln>
          <a:extLst>
            <a:ext uri="{53640926-AAD7-44D8-BBD7-CCE9431645EC}">
              <a14:shadowObscured xmlns:a14="http://schemas.microsoft.com/office/drawing/2010/main"/>
            </a:ext>
          </a:extLst>
        </p:spPr>
      </p:pic>
      <p:pic>
        <p:nvPicPr>
          <p:cNvPr id="100" name="Picture 99"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78977" t="82672" r="4563" b="8259"/>
          <a:stretch/>
        </p:blipFill>
        <p:spPr bwMode="auto">
          <a:xfrm>
            <a:off x="29786757" y="17715900"/>
            <a:ext cx="2985609" cy="1166254"/>
          </a:xfrm>
          <a:prstGeom prst="rect">
            <a:avLst/>
          </a:prstGeom>
          <a:noFill/>
          <a:ln>
            <a:noFill/>
          </a:ln>
          <a:extLst>
            <a:ext uri="{53640926-AAD7-44D8-BBD7-CCE9431645EC}">
              <a14:shadowObscured xmlns:a14="http://schemas.microsoft.com/office/drawing/2010/main"/>
            </a:ext>
          </a:extLst>
        </p:spPr>
      </p:pic>
      <p:pic>
        <p:nvPicPr>
          <p:cNvPr id="101" name="Picture 100"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30997" t="92506" r="40327" b="2052"/>
          <a:stretch/>
        </p:blipFill>
        <p:spPr bwMode="auto">
          <a:xfrm>
            <a:off x="8083230" y="17715900"/>
            <a:ext cx="5201494" cy="699752"/>
          </a:xfrm>
          <a:prstGeom prst="rect">
            <a:avLst/>
          </a:prstGeom>
          <a:noFill/>
          <a:ln>
            <a:noFill/>
          </a:ln>
          <a:extLst>
            <a:ext uri="{53640926-AAD7-44D8-BBD7-CCE9431645EC}">
              <a14:shadowObscured xmlns:a14="http://schemas.microsoft.com/office/drawing/2010/main"/>
            </a:ext>
          </a:extLst>
        </p:spPr>
      </p:pic>
      <p:grpSp>
        <p:nvGrpSpPr>
          <p:cNvPr id="56" name="Group 55"/>
          <p:cNvGrpSpPr/>
          <p:nvPr/>
        </p:nvGrpSpPr>
        <p:grpSpPr>
          <a:xfrm>
            <a:off x="7911338" y="12141165"/>
            <a:ext cx="26142934" cy="5598018"/>
            <a:chOff x="7951196" y="11361879"/>
            <a:chExt cx="26142934" cy="5598018"/>
          </a:xfrm>
        </p:grpSpPr>
        <p:pic>
          <p:nvPicPr>
            <p:cNvPr id="91" name="Picture 90"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5518" t="2009" r="63780" b="54460"/>
            <a:stretch/>
          </p:blipFill>
          <p:spPr bwMode="auto">
            <a:xfrm>
              <a:off x="7951196" y="11361879"/>
              <a:ext cx="5568861" cy="5598018"/>
            </a:xfrm>
            <a:prstGeom prst="rect">
              <a:avLst/>
            </a:prstGeom>
            <a:noFill/>
            <a:ln>
              <a:noFill/>
            </a:ln>
            <a:extLst>
              <a:ext uri="{53640926-AAD7-44D8-BBD7-CCE9431645EC}">
                <a14:shadowObscured xmlns:a14="http://schemas.microsoft.com/office/drawing/2010/main"/>
              </a:ext>
            </a:extLst>
          </p:spPr>
        </p:pic>
        <p:pic>
          <p:nvPicPr>
            <p:cNvPr id="92" name="Picture 91"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47810" t="1995" r="21328" b="54474"/>
            <a:stretch/>
          </p:blipFill>
          <p:spPr bwMode="auto">
            <a:xfrm>
              <a:off x="14805982" y="11361879"/>
              <a:ext cx="5598017" cy="5598018"/>
            </a:xfrm>
            <a:prstGeom prst="rect">
              <a:avLst/>
            </a:prstGeom>
            <a:noFill/>
            <a:ln>
              <a:noFill/>
            </a:ln>
            <a:extLst>
              <a:ext uri="{53640926-AAD7-44D8-BBD7-CCE9431645EC}">
                <a14:shadowObscured xmlns:a14="http://schemas.microsoft.com/office/drawing/2010/main"/>
              </a:ext>
            </a:extLst>
          </p:spPr>
        </p:pic>
        <p:pic>
          <p:nvPicPr>
            <p:cNvPr id="97" name="Picture 96"/>
            <p:cNvPicPr/>
            <p:nvPr/>
          </p:nvPicPr>
          <p:blipFill rotWithShape="1">
            <a:blip r:embed="rId12" cstate="print">
              <a:extLst>
                <a:ext uri="{28A0092B-C50C-407E-A947-70E740481C1C}">
                  <a14:useLocalDpi xmlns:a14="http://schemas.microsoft.com/office/drawing/2010/main" val="0"/>
                </a:ext>
              </a:extLst>
            </a:blip>
            <a:srcRect l="48063" t="47568" r="21435" b="9236"/>
            <a:stretch/>
          </p:blipFill>
          <p:spPr>
            <a:xfrm>
              <a:off x="28544710" y="11361879"/>
              <a:ext cx="5549420" cy="5559143"/>
            </a:xfrm>
            <a:prstGeom prst="rect">
              <a:avLst/>
            </a:prstGeom>
          </p:spPr>
        </p:pic>
        <p:pic>
          <p:nvPicPr>
            <p:cNvPr id="158" name="Picture 157"/>
            <p:cNvPicPr>
              <a:picLocks noChangeAspect="1"/>
            </p:cNvPicPr>
            <p:nvPr/>
          </p:nvPicPr>
          <p:blipFill rotWithShape="1">
            <a:blip r:embed="rId13" cstate="print">
              <a:extLst>
                <a:ext uri="{28A0092B-C50C-407E-A947-70E740481C1C}">
                  <a14:useLocalDpi xmlns:a14="http://schemas.microsoft.com/office/drawing/2010/main" val="0"/>
                </a:ext>
              </a:extLst>
            </a:blip>
            <a:srcRect l="5516" t="47658" r="63833" b="9296"/>
            <a:stretch/>
          </p:blipFill>
          <p:spPr>
            <a:xfrm>
              <a:off x="21701744" y="11372223"/>
              <a:ext cx="5596127" cy="5559552"/>
            </a:xfrm>
            <a:prstGeom prst="rect">
              <a:avLst/>
            </a:prstGeom>
          </p:spPr>
        </p:pic>
      </p:grpSp>
      <p:grpSp>
        <p:nvGrpSpPr>
          <p:cNvPr id="5" name="Group 4"/>
          <p:cNvGrpSpPr/>
          <p:nvPr/>
        </p:nvGrpSpPr>
        <p:grpSpPr>
          <a:xfrm>
            <a:off x="7929129" y="12151509"/>
            <a:ext cx="20889115" cy="341213"/>
            <a:chOff x="7922356" y="11675168"/>
            <a:chExt cx="20889115" cy="341213"/>
          </a:xfrm>
        </p:grpSpPr>
        <p:sp>
          <p:nvSpPr>
            <p:cNvPr id="142" name="Rectangle 141"/>
            <p:cNvSpPr/>
            <p:nvPr/>
          </p:nvSpPr>
          <p:spPr>
            <a:xfrm>
              <a:off x="7922356" y="11675168"/>
              <a:ext cx="318135" cy="32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100" dirty="0">
                <a:effectLst/>
                <a:ea typeface="Calibri" panose="020F0502020204030204" pitchFamily="34" charset="0"/>
                <a:cs typeface="Times New Roman" panose="02020603050405020304" pitchFamily="18" charset="0"/>
              </a:endParaRPr>
            </a:p>
          </p:txBody>
        </p:sp>
        <p:sp>
          <p:nvSpPr>
            <p:cNvPr id="143" name="Rectangle 142"/>
            <p:cNvSpPr/>
            <p:nvPr/>
          </p:nvSpPr>
          <p:spPr>
            <a:xfrm>
              <a:off x="14785029" y="11675168"/>
              <a:ext cx="318135" cy="32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11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45" name="Rectangle 144"/>
            <p:cNvSpPr/>
            <p:nvPr/>
          </p:nvSpPr>
          <p:spPr>
            <a:xfrm>
              <a:off x="28493336" y="11675168"/>
              <a:ext cx="318135" cy="32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11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44" name="Rectangle 143"/>
            <p:cNvSpPr/>
            <p:nvPr/>
          </p:nvSpPr>
          <p:spPr>
            <a:xfrm>
              <a:off x="21649879" y="11696341"/>
              <a:ext cx="318135" cy="32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11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grpSp>
      <p:sp>
        <p:nvSpPr>
          <p:cNvPr id="106" name="Text Box 594"/>
          <p:cNvSpPr txBox="1">
            <a:spLocks noChangeArrowheads="1"/>
          </p:cNvSpPr>
          <p:nvPr/>
        </p:nvSpPr>
        <p:spPr bwMode="auto">
          <a:xfrm>
            <a:off x="28571605" y="3578237"/>
            <a:ext cx="14693430" cy="7351776"/>
          </a:xfrm>
          <a:prstGeom prst="rect">
            <a:avLst/>
          </a:prstGeom>
          <a:solidFill>
            <a:schemeClr val="bg1"/>
          </a:solidFill>
          <a:ln w="63500">
            <a:solidFill>
              <a:schemeClr val="bg2">
                <a:lumMod val="25000"/>
              </a:schemeClr>
            </a:solidFill>
            <a:miter lim="800000"/>
            <a:headEnd/>
            <a:tailEnd/>
          </a:ln>
          <a:effectLst/>
        </p:spPr>
        <p:txBody>
          <a:bodyPr lIns="96008" tIns="48004" rIns="96008" bIns="48004"/>
          <a:lstStyle/>
          <a:p>
            <a:endParaRPr lang="en-US" sz="2400" dirty="0"/>
          </a:p>
        </p:txBody>
      </p:sp>
      <p:pic>
        <p:nvPicPr>
          <p:cNvPr id="109" name="Picture 108" descr="W:\Thompson\Manuscript\Figures\Building_Footprint_Workflow1.jpg"/>
          <p:cNvPicPr>
            <a:picLocks noChangeAspect="1"/>
          </p:cNvPicPr>
          <p:nvPr/>
        </p:nvPicPr>
        <p:blipFill rotWithShape="1">
          <a:blip r:embed="rId6" cstate="print">
            <a:extLst>
              <a:ext uri="{28A0092B-C50C-407E-A947-70E740481C1C}">
                <a14:useLocalDpi xmlns:a14="http://schemas.microsoft.com/office/drawing/2010/main" val="0"/>
              </a:ext>
            </a:extLst>
          </a:blip>
          <a:srcRect l="30997" t="92506" r="40327" b="2052"/>
          <a:stretch/>
        </p:blipFill>
        <p:spPr bwMode="auto">
          <a:xfrm>
            <a:off x="35906060" y="10118111"/>
            <a:ext cx="6745056" cy="691465"/>
          </a:xfrm>
          <a:prstGeom prst="rect">
            <a:avLst/>
          </a:prstGeom>
          <a:noFill/>
          <a:ln>
            <a:noFill/>
          </a:ln>
          <a:extLst>
            <a:ext uri="{53640926-AAD7-44D8-BBD7-CCE9431645EC}">
              <a14:shadowObscured xmlns:a14="http://schemas.microsoft.com/office/drawing/2010/main"/>
            </a:ext>
          </a:extLst>
        </p:spPr>
      </p:pic>
      <p:pic>
        <p:nvPicPr>
          <p:cNvPr id="111" name="Picture 110"/>
          <p:cNvPicPr>
            <a:picLocks noChangeAspect="1"/>
          </p:cNvPicPr>
          <p:nvPr/>
        </p:nvPicPr>
        <p:blipFill rotWithShape="1">
          <a:blip r:embed="rId14" cstate="print">
            <a:extLst>
              <a:ext uri="{28A0092B-C50C-407E-A947-70E740481C1C}">
                <a14:useLocalDpi xmlns:a14="http://schemas.microsoft.com/office/drawing/2010/main" val="0"/>
              </a:ext>
            </a:extLst>
          </a:blip>
          <a:srcRect l="18352" t="5052" r="21007" b="9222"/>
          <a:stretch/>
        </p:blipFill>
        <p:spPr>
          <a:xfrm>
            <a:off x="28668546" y="3649690"/>
            <a:ext cx="7159885" cy="7159885"/>
          </a:xfrm>
          <a:prstGeom prst="rect">
            <a:avLst/>
          </a:prstGeom>
        </p:spPr>
      </p:pic>
      <p:sp>
        <p:nvSpPr>
          <p:cNvPr id="112" name="TextBox 97"/>
          <p:cNvSpPr txBox="1">
            <a:spLocks noChangeArrowheads="1"/>
          </p:cNvSpPr>
          <p:nvPr/>
        </p:nvSpPr>
        <p:spPr bwMode="auto">
          <a:xfrm rot="10800000" flipV="1">
            <a:off x="35906059" y="9343627"/>
            <a:ext cx="7218888" cy="769441"/>
          </a:xfrm>
          <a:prstGeom prst="rect">
            <a:avLst/>
          </a:prstGeom>
          <a:solidFill>
            <a:schemeClr val="bg2">
              <a:lumMod val="25000"/>
              <a:alpha val="20000"/>
            </a:schemeClr>
          </a:solidFill>
          <a:ln w="9525">
            <a:noFill/>
            <a:miter lim="800000"/>
            <a:headEnd/>
            <a:tailEnd/>
          </a:ln>
        </p:spPr>
        <p:txBody>
          <a:bodyPr wrap="square">
            <a:spAutoFit/>
          </a:bodyPr>
          <a:lstStyle/>
          <a:p>
            <a:pPr>
              <a:defRPr/>
            </a:pPr>
            <a:r>
              <a:rPr lang="en-US" sz="2200" b="1" dirty="0"/>
              <a:t>Figure </a:t>
            </a:r>
            <a:r>
              <a:rPr lang="en-US" sz="2200" b="1" dirty="0" smtClean="0"/>
              <a:t>3: </a:t>
            </a:r>
            <a:r>
              <a:rPr lang="en-US" sz="2200" dirty="0" smtClean="0"/>
              <a:t>Building footprints and land parcels overlaid onto the 2011 NLCD Land Cover product Developed classes.</a:t>
            </a:r>
            <a:endParaRPr lang="en-US" sz="2200" i="1" dirty="0"/>
          </a:p>
        </p:txBody>
      </p:sp>
      <p:sp>
        <p:nvSpPr>
          <p:cNvPr id="113" name="TextBox 112"/>
          <p:cNvSpPr txBox="1"/>
          <p:nvPr/>
        </p:nvSpPr>
        <p:spPr>
          <a:xfrm>
            <a:off x="35906060" y="3621884"/>
            <a:ext cx="7358975" cy="5755422"/>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
            </a:pPr>
            <a:r>
              <a:rPr lang="en-US" sz="2300" dirty="0" smtClean="0">
                <a:cs typeface="Arial" pitchFamily="34" charset="0"/>
              </a:rPr>
              <a:t>Conventional freely-available remote sensing products and derived products such as the National Land Cover Dataset have resolutions of 30m or coarser.</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Although a 30m resolution is beneficial for general land cover type classification and analysis, it can often miss small details such as houses.</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These details are crucial in shrinking cities because land cover change is dominated by the loss of structures.</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Figure 3 (left) shows a 2.25 km</a:t>
            </a:r>
            <a:r>
              <a:rPr lang="en-US" sz="2300" baseline="30000" dirty="0" smtClean="0">
                <a:cs typeface="Arial" pitchFamily="34" charset="0"/>
              </a:rPr>
              <a:t>2</a:t>
            </a:r>
            <a:r>
              <a:rPr lang="en-US" sz="2300" dirty="0" smtClean="0">
                <a:cs typeface="Arial" pitchFamily="34" charset="0"/>
              </a:rPr>
              <a:t> area of Detroit (described in Box D) using the 2011 NLCD Land Cover product’s Developed classes, building footprints, and land parcels.</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The 30m pixels do not accurately describe the land cover when trying to examine structures and land at a parcel scale.</a:t>
            </a:r>
          </a:p>
          <a:p>
            <a:pPr marL="457200" indent="-457200">
              <a:buClr>
                <a:schemeClr val="bg2">
                  <a:lumMod val="25000"/>
                </a:schemeClr>
              </a:buClr>
              <a:buFont typeface="Wingdings" panose="05000000000000000000" pitchFamily="2" charset="2"/>
              <a:buChar char="§"/>
            </a:pPr>
            <a:r>
              <a:rPr lang="en-US" sz="2300" dirty="0" smtClean="0">
                <a:cs typeface="Arial" pitchFamily="34" charset="0"/>
              </a:rPr>
              <a:t>It is necessary to use other approaches that will take small details on the landscape into consideration.</a:t>
            </a:r>
            <a:endParaRPr lang="en-US" sz="2300" dirty="0" smtClean="0">
              <a:cs typeface="Arial" pitchFamily="34" charset="0"/>
            </a:endParaRPr>
          </a:p>
        </p:txBody>
      </p:sp>
      <p:sp>
        <p:nvSpPr>
          <p:cNvPr id="115" name="Rectangle 2141"/>
          <p:cNvSpPr>
            <a:spLocks noChangeArrowheads="1"/>
          </p:cNvSpPr>
          <p:nvPr/>
        </p:nvSpPr>
        <p:spPr bwMode="auto">
          <a:xfrm>
            <a:off x="28480486" y="2822492"/>
            <a:ext cx="14784549" cy="765938"/>
          </a:xfrm>
          <a:prstGeom prst="rect">
            <a:avLst/>
          </a:prstGeom>
          <a:noFill/>
          <a:ln w="9525">
            <a:noFill/>
            <a:miter lim="800000"/>
            <a:headEnd/>
            <a:tailEnd/>
          </a:ln>
          <a:effectLst/>
        </p:spPr>
        <p:txBody>
          <a:bodyPr lIns="96012" tIns="48006" rIns="96012" bIns="48006"/>
          <a:lstStyle/>
          <a:p>
            <a:pPr algn="ctr"/>
            <a:r>
              <a:rPr lang="en-US" sz="4600" b="1" dirty="0">
                <a:effectLst>
                  <a:outerShdw blurRad="38100" dist="38100" dir="2700000" algn="tl">
                    <a:srgbClr val="FFFFFF"/>
                  </a:outerShdw>
                </a:effectLst>
              </a:rPr>
              <a:t>C</a:t>
            </a:r>
            <a:r>
              <a:rPr lang="en-US" sz="4600" b="1" dirty="0" smtClean="0">
                <a:effectLst>
                  <a:outerShdw blurRad="38100" dist="38100" dir="2700000" algn="tl">
                    <a:srgbClr val="FFFFFF"/>
                  </a:outerShdw>
                </a:effectLst>
              </a:rPr>
              <a:t>. </a:t>
            </a:r>
            <a:r>
              <a:rPr lang="en-US" sz="4600" b="1" dirty="0" smtClean="0">
                <a:effectLst>
                  <a:outerShdw blurRad="38100" dist="38100" dir="2700000" algn="tl">
                    <a:srgbClr val="FFFFFF"/>
                  </a:outerShdw>
                </a:effectLst>
              </a:rPr>
              <a:t>Ineffective Approach</a:t>
            </a:r>
            <a:endParaRPr lang="en-US" sz="4600" b="1" dirty="0" smtClean="0">
              <a:effectLst>
                <a:outerShdw blurRad="38100" dist="38100" dir="2700000" algn="tl">
                  <a:srgbClr val="FFFFFF"/>
                </a:outerShdw>
              </a:effectLst>
            </a:endParaRPr>
          </a:p>
          <a:p>
            <a:pPr algn="ctr"/>
            <a:endParaRPr lang="en-US" sz="5000" b="1" dirty="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102577</TotalTime>
  <Words>1459</Words>
  <Application>Microsoft Office PowerPoint</Application>
  <PresentationFormat>Custom</PresentationFormat>
  <Paragraphs>94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Garamond</vt:lpstr>
      <vt:lpstr>Times New Roman</vt:lpstr>
      <vt:lpstr>Wingdings</vt:lpstr>
      <vt:lpstr>Office Theme</vt:lpstr>
      <vt:lpstr>PowerPoint Presentation</vt:lpstr>
    </vt:vector>
  </TitlesOfParts>
  <Company>CALMIT/UNL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2002 AGU: Kazakhstan</dc:title>
  <dc:creator>Kirsten de Beurs &amp; Geoff Henebry</dc:creator>
  <cp:lastModifiedBy>temp</cp:lastModifiedBy>
  <cp:revision>2082</cp:revision>
  <cp:lastPrinted>2011-12-01T20:57:47Z</cp:lastPrinted>
  <dcterms:created xsi:type="dcterms:W3CDTF">2000-11-29T17:22:56Z</dcterms:created>
  <dcterms:modified xsi:type="dcterms:W3CDTF">2016-11-16T20:53:56Z</dcterms:modified>
</cp:coreProperties>
</file>